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customXml/itemProps4.xml" ContentType="application/vnd.openxmlformats-officedocument.customXml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5"/>
  </p:sldMasterIdLst>
  <p:notesMasterIdLst>
    <p:notesMasterId r:id="rId17"/>
  </p:notesMasterIdLst>
  <p:handoutMasterIdLst>
    <p:handoutMasterId r:id="rId18"/>
  </p:handoutMasterIdLst>
  <p:sldIdLst>
    <p:sldId id="300" r:id="rId6"/>
    <p:sldId id="301" r:id="rId7"/>
    <p:sldId id="302" r:id="rId8"/>
    <p:sldId id="303" r:id="rId9"/>
    <p:sldId id="304" r:id="rId10"/>
    <p:sldId id="311" r:id="rId11"/>
    <p:sldId id="305" r:id="rId12"/>
    <p:sldId id="306" r:id="rId13"/>
    <p:sldId id="307" r:id="rId14"/>
    <p:sldId id="309" r:id="rId15"/>
    <p:sldId id="310" r:id="rId1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chard Grandison" initials="RG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8F6"/>
    <a:srgbClr val="99CD00"/>
    <a:srgbClr val="A9B600"/>
    <a:srgbClr val="003F7B"/>
    <a:srgbClr val="E17000"/>
    <a:srgbClr val="FFDE53"/>
    <a:srgbClr val="FFFF00"/>
    <a:srgbClr val="97D0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9655" autoAdjust="0"/>
  </p:normalViewPr>
  <p:slideViewPr>
    <p:cSldViewPr>
      <p:cViewPr>
        <p:scale>
          <a:sx n="75" d="100"/>
          <a:sy n="75" d="100"/>
        </p:scale>
        <p:origin x="-930" y="-588"/>
      </p:cViewPr>
      <p:guideLst>
        <p:guide orient="horz" pos="3984"/>
        <p:guide pos="21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commentAuthors" Target="commentAuthor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38138" y="22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800">
                <a:latin typeface="Myriad Pro" pitchFamily="34" charset="0"/>
              </a:defRPr>
            </a:lvl1pPr>
          </a:lstStyle>
          <a:p>
            <a:endParaRPr lang="en-GB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2895600" y="83820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endParaRPr lang="en-GB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67400" y="8382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 Light" charset="0"/>
              </a:defRPr>
            </a:lvl1pPr>
          </a:lstStyle>
          <a:p>
            <a:fld id="{AEE36218-3D13-495C-B02F-984F1370892A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6390" name="Picture 6" descr="RSC_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963" y="8610600"/>
            <a:ext cx="1614487" cy="2333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20935F-33D8-422B-A210-B228F1282278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9CF7D7-04DF-4875-BEAD-A0A1A1BCD581}" type="slidenum">
              <a:rPr lang="en-GB" smtClean="0"/>
              <a:pPr/>
              <a:t>10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8" name="Picture 20" descr="white logo clear background_cropped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6270625"/>
            <a:ext cx="1944688" cy="327025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38138" y="2286000"/>
            <a:ext cx="8424862" cy="1143000"/>
          </a:xfrm>
        </p:spPr>
        <p:txBody>
          <a:bodyPr/>
          <a:lstStyle>
            <a:lvl1pPr>
              <a:defRPr sz="4800">
                <a:solidFill>
                  <a:srgbClr val="97D0ED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8138" y="3505200"/>
            <a:ext cx="8424862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054D99-D63D-48AD-80EA-3819D6EC9F7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7975" y="4572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8138" y="457200"/>
            <a:ext cx="6167437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1F6F35-41FA-41D4-AB3A-49DF46D51B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338138" y="1981200"/>
            <a:ext cx="8424862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E44369A6-CBD1-4015-B8C6-348D218997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6E9389D-B80C-42B4-83C1-FDB3CD30EA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8138" y="457200"/>
            <a:ext cx="8424862" cy="102711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8138" y="19812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25975" y="19812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8138" y="4038600"/>
            <a:ext cx="4135437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5975" y="4038600"/>
            <a:ext cx="4137025" cy="190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086600" y="6172200"/>
            <a:ext cx="1143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148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05800" y="61722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A02E2BC5-2F00-43F3-B4C0-FB7C0EE914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E8176-350E-4BB9-B91D-97B4F8A3E4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EFD853-126E-434F-A7B7-27CC0923E1E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8138" y="1981200"/>
            <a:ext cx="4135437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5975" y="1981200"/>
            <a:ext cx="4137025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00BD4-151B-4852-9284-9EC6248E161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12CF2-B8D5-4FBD-A4AE-0A25A7D3CC3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0594CB-17AF-4189-B011-37A396F2F6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8C637F-DBDF-410C-8F8A-5D84165D8D4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44456-769C-4981-B589-50A9EA0A25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0D1C64-BD65-4D24-83B1-8DD75CE9EB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D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8138" y="457200"/>
            <a:ext cx="8424862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8138" y="1981200"/>
            <a:ext cx="8424862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Only using bullet points</a:t>
            </a:r>
          </a:p>
          <a:p>
            <a:pPr lvl="1"/>
            <a:r>
              <a:rPr lang="en-GB" smtClean="0"/>
              <a:t>when we have something</a:t>
            </a:r>
          </a:p>
          <a:p>
            <a:pPr lvl="1"/>
            <a:r>
              <a:rPr lang="en-GB" smtClean="0"/>
              <a:t>that needs to </a:t>
            </a:r>
          </a:p>
          <a:p>
            <a:pPr lvl="1"/>
            <a:r>
              <a:rPr lang="en-GB" smtClean="0"/>
              <a:t>be in a </a:t>
            </a:r>
          </a:p>
          <a:p>
            <a:pPr lvl="1"/>
            <a:r>
              <a:rPr lang="en-GB" smtClean="0"/>
              <a:t>list</a:t>
            </a:r>
          </a:p>
          <a:p>
            <a:pPr lvl="1"/>
            <a:endParaRPr lang="en-GB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86600" y="61722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172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99906F1F-E741-4F05-B805-6EF19C4FEC74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42" name="Picture 18" descr="white logo clear background_cropped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1938" y="6269038"/>
            <a:ext cx="1943100" cy="3270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0"/>
        </a:spcBef>
        <a:spcAft>
          <a:spcPct val="0"/>
        </a:spcAft>
        <a:buClr>
          <a:srgbClr val="97D0ED"/>
        </a:buClr>
        <a:buFont typeface="Wingdings" pitchFamily="2" charset="2"/>
        <a:buChar char="§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0"/>
        </a:spcBef>
        <a:spcAft>
          <a:spcPct val="0"/>
        </a:spcAft>
        <a:buClr>
          <a:srgbClr val="CCE8F6"/>
        </a:buClr>
        <a:buFont typeface="Wingdings" pitchFamily="2" charset="2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Olympic Materials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Swimming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GB" sz="2400" dirty="0" smtClean="0"/>
          </a:p>
          <a:p>
            <a:r>
              <a:rPr lang="en-GB" sz="2400" dirty="0" smtClean="0"/>
              <a:t>In 2008 a new style of swim suit began to be used in </a:t>
            </a:r>
            <a:r>
              <a:rPr lang="en-GB" sz="2400" dirty="0" smtClean="0"/>
              <a:t>competitions.</a:t>
            </a:r>
            <a:endParaRPr lang="en-GB" sz="2400" dirty="0" smtClean="0"/>
          </a:p>
          <a:p>
            <a:r>
              <a:rPr lang="en-GB" sz="2400" dirty="0" smtClean="0"/>
              <a:t>It was made of polyurethane and the surface was based on shark </a:t>
            </a:r>
            <a:r>
              <a:rPr lang="en-GB" sz="2400" dirty="0" smtClean="0"/>
              <a:t>skin.</a:t>
            </a:r>
            <a:endParaRPr lang="en-GB" sz="2400" dirty="0" smtClean="0"/>
          </a:p>
          <a:p>
            <a:r>
              <a:rPr lang="en-GB" sz="2400" dirty="0" smtClean="0"/>
              <a:t>World records were broken quickly. Up until  2009 there were only two world records which were set before the new suits were introduced.</a:t>
            </a:r>
          </a:p>
          <a:p>
            <a:pPr>
              <a:buNone/>
            </a:pPr>
            <a:endParaRPr lang="en-GB" sz="2400" dirty="0" smtClean="0"/>
          </a:p>
          <a:p>
            <a:r>
              <a:rPr lang="en-GB" sz="2400" dirty="0" smtClean="0"/>
              <a:t>The new suits were banned from 1</a:t>
            </a:r>
            <a:r>
              <a:rPr lang="en-GB" sz="2400" baseline="30000" dirty="0" smtClean="0"/>
              <a:t>st</a:t>
            </a:r>
            <a:r>
              <a:rPr lang="en-GB" sz="2400" dirty="0" smtClean="0"/>
              <a:t> January 2010 and now suits have to be made from woven textiles as before.</a:t>
            </a:r>
            <a:endParaRPr lang="en-GB" sz="2400" dirty="0"/>
          </a:p>
        </p:txBody>
      </p:sp>
      <p:pic>
        <p:nvPicPr>
          <p:cNvPr id="4" name="Picture 2" descr="Q:\IMAGE LIBRARY - Olympics\Chemistry in the Olympics\swimmer_shutterstock_34079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214290"/>
            <a:ext cx="3167080" cy="193162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424862" cy="1027113"/>
          </a:xfrm>
        </p:spPr>
        <p:txBody>
          <a:bodyPr/>
          <a:lstStyle/>
          <a:p>
            <a:r>
              <a:rPr lang="en-GB" dirty="0" smtClean="0"/>
              <a:t>Materials Science and the Olympics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smtClean="0"/>
              <a:t>What </a:t>
            </a:r>
            <a:r>
              <a:rPr lang="en-GB" sz="2800" smtClean="0"/>
              <a:t>do </a:t>
            </a:r>
            <a:r>
              <a:rPr lang="en-GB" sz="2800" dirty="0" smtClean="0"/>
              <a:t>you think?</a:t>
            </a:r>
          </a:p>
          <a:p>
            <a:pPr lvl="1"/>
            <a:r>
              <a:rPr lang="en-GB" dirty="0" smtClean="0"/>
              <a:t>Should Olympic athletes be allowed to take advantage of any improvements in technology?</a:t>
            </a:r>
          </a:p>
          <a:p>
            <a:pPr lvl="1"/>
            <a:r>
              <a:rPr lang="en-GB" dirty="0" smtClean="0"/>
              <a:t>Should they be limited to technology from the past?</a:t>
            </a:r>
          </a:p>
          <a:p>
            <a:pPr lvl="1"/>
            <a:r>
              <a:rPr lang="en-GB" dirty="0" smtClean="0"/>
              <a:t>Are World Records valid if they use technology not available in previous years?</a:t>
            </a:r>
          </a:p>
          <a:p>
            <a:r>
              <a:rPr lang="en-GB" sz="2800" dirty="0" smtClean="0"/>
              <a:t>Or should they all compete naked using only natural materials like in the ancient Olympics?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1116003"/>
            <a:ext cx="8424862" cy="1027113"/>
          </a:xfrm>
        </p:spPr>
        <p:txBody>
          <a:bodyPr>
            <a:noAutofit/>
          </a:bodyPr>
          <a:lstStyle/>
          <a:p>
            <a:r>
              <a:rPr lang="en-GB" dirty="0" smtClean="0"/>
              <a:t>Ancient Olympic Games</a:t>
            </a:r>
            <a:r>
              <a:rPr lang="en-GB" b="1" dirty="0" smtClean="0"/>
              <a:t/>
            </a:r>
            <a:br>
              <a:rPr lang="en-GB" b="1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8138" y="1785926"/>
            <a:ext cx="8424862" cy="3962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 dirty="0" smtClean="0"/>
              <a:t>Originally athletes wore no clothes.</a:t>
            </a:r>
          </a:p>
          <a:p>
            <a:pPr>
              <a:lnSpc>
                <a:spcPct val="90000"/>
              </a:lnSpc>
            </a:pPr>
            <a:endParaRPr lang="en-GB" sz="2800" dirty="0" smtClean="0"/>
          </a:p>
          <a:p>
            <a:pPr>
              <a:lnSpc>
                <a:spcPct val="90000"/>
              </a:lnSpc>
            </a:pPr>
            <a:r>
              <a:rPr lang="en-GB" sz="2800" dirty="0" smtClean="0"/>
              <a:t>Original shoes used leather or twine to attach the shoe to the foot. Bark was used for outsoles.</a:t>
            </a:r>
          </a:p>
          <a:p>
            <a:pPr lvl="2">
              <a:lnSpc>
                <a:spcPct val="90000"/>
              </a:lnSpc>
            </a:pPr>
            <a:endParaRPr lang="en-GB" sz="2800" dirty="0" smtClean="0"/>
          </a:p>
          <a:p>
            <a:pPr>
              <a:lnSpc>
                <a:spcPct val="90000"/>
              </a:lnSpc>
            </a:pPr>
            <a:r>
              <a:rPr lang="en-GB" sz="2800" dirty="0" smtClean="0"/>
              <a:t>There was no difference in clothing or shoes used in different sports or weather conditions.</a:t>
            </a:r>
          </a:p>
          <a:p>
            <a:pPr>
              <a:lnSpc>
                <a:spcPct val="90000"/>
              </a:lnSpc>
            </a:pPr>
            <a:endParaRPr lang="en-GB" sz="2800" dirty="0" smtClean="0"/>
          </a:p>
          <a:p>
            <a:pPr>
              <a:lnSpc>
                <a:spcPct val="90000"/>
              </a:lnSpc>
            </a:pPr>
            <a:r>
              <a:rPr lang="en-GB" sz="2800" dirty="0" smtClean="0"/>
              <a:t>Materials used were natural materials, </a:t>
            </a:r>
            <a:r>
              <a:rPr lang="en-GB" sz="2800" dirty="0" err="1" smtClean="0"/>
              <a:t>eg</a:t>
            </a:r>
            <a:r>
              <a:rPr lang="en-GB" sz="2800" dirty="0" smtClean="0"/>
              <a:t> </a:t>
            </a:r>
            <a:r>
              <a:rPr lang="en-GB" sz="2800" dirty="0" smtClean="0"/>
              <a:t>spears were made from wood and the discus from stone.</a:t>
            </a:r>
            <a:endParaRPr lang="en-GB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18" y="457200"/>
            <a:ext cx="8424862" cy="1027113"/>
          </a:xfrm>
        </p:spPr>
        <p:txBody>
          <a:bodyPr/>
          <a:lstStyle/>
          <a:p>
            <a:r>
              <a:rPr lang="en-GB" dirty="0" smtClean="0"/>
              <a:t>Modern Olympic Games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71807"/>
          </a:xfrm>
        </p:spPr>
        <p:txBody>
          <a:bodyPr>
            <a:normAutofit/>
          </a:bodyPr>
          <a:lstStyle/>
          <a:p>
            <a:r>
              <a:rPr lang="en-GB" sz="2800" dirty="0" smtClean="0"/>
              <a:t>Clothes are worn!</a:t>
            </a:r>
          </a:p>
          <a:p>
            <a:r>
              <a:rPr lang="en-GB" sz="2800" dirty="0" smtClean="0"/>
              <a:t>A wide variety of materials are used. These include natural and synthetic materials.</a:t>
            </a:r>
          </a:p>
          <a:p>
            <a:r>
              <a:rPr lang="en-GB" sz="2800" dirty="0" smtClean="0"/>
              <a:t>List some natural and synthetic materials used in modern Olympic sports.</a:t>
            </a:r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87624" y="4357694"/>
          <a:ext cx="6096000" cy="1127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428628">
                <a:tc>
                  <a:txBody>
                    <a:bodyPr/>
                    <a:lstStyle/>
                    <a:p>
                      <a:r>
                        <a:rPr lang="en-GB" dirty="0" smtClean="0"/>
                        <a:t>Natural materials</a:t>
                      </a:r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Synthetic materials</a:t>
                      </a:r>
                      <a:endParaRPr lang="en-GB" dirty="0"/>
                    </a:p>
                  </a:txBody>
                  <a:tcPr>
                    <a:noFill/>
                  </a:tcPr>
                </a:tc>
              </a:tr>
              <a:tr h="69858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Lycra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>
                <a:cs typeface="Arial" charset="0"/>
              </a:rPr>
              <a:t>Invented by Joseph Shivers in 1959.</a:t>
            </a:r>
          </a:p>
          <a:p>
            <a:pPr>
              <a:lnSpc>
                <a:spcPct val="90000"/>
              </a:lnSpc>
            </a:pPr>
            <a:endParaRPr lang="en-US" sz="2000" dirty="0" smtClean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cs typeface="Arial" charset="0"/>
              </a:rPr>
              <a:t>Specific properties include: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cs typeface="Arial" charset="0"/>
              </a:rPr>
              <a:t>Stretchy - it can stretch to five times 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cs typeface="Arial" charset="0"/>
              </a:rPr>
              <a:t>its normal length without breaking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cs typeface="Arial" charset="0"/>
              </a:rPr>
              <a:t>Lightweight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cs typeface="Arial" charset="0"/>
              </a:rPr>
              <a:t>Soft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cs typeface="Arial" charset="0"/>
              </a:rPr>
              <a:t>Not damaged by sunlight, sweat or detergents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>
                <a:cs typeface="Arial" charset="0"/>
              </a:rPr>
              <a:t>Made of a chain of alternating flexible and rigid molecules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cs typeface="Arial" charset="0"/>
            </a:endParaRPr>
          </a:p>
          <a:p>
            <a:pPr lvl="0">
              <a:lnSpc>
                <a:spcPct val="90000"/>
              </a:lnSpc>
            </a:pPr>
            <a:endParaRPr lang="en-US" sz="2000" dirty="0" smtClean="0">
              <a:solidFill>
                <a:prstClr val="black"/>
              </a:solidFill>
              <a:cs typeface="Arial" charset="0"/>
            </a:endParaRPr>
          </a:p>
          <a:p>
            <a:pPr lvl="0">
              <a:lnSpc>
                <a:spcPct val="90000"/>
              </a:lnSpc>
              <a:buNone/>
            </a:pPr>
            <a:endParaRPr lang="en-US" sz="2000" dirty="0" smtClean="0">
              <a:solidFill>
                <a:prstClr val="black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cs typeface="Arial" charset="0"/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n-US" sz="2000" dirty="0" smtClean="0">
                <a:cs typeface="Arial" charset="0"/>
              </a:rPr>
              <a:t>Used in a huge range of sports clothing.</a:t>
            </a:r>
          </a:p>
          <a:p>
            <a:pPr lvl="1">
              <a:lnSpc>
                <a:spcPct val="90000"/>
              </a:lnSpc>
            </a:pPr>
            <a:endParaRPr lang="en-US" sz="2000" dirty="0" smtClean="0">
              <a:cs typeface="Arial" charset="0"/>
            </a:endParaRPr>
          </a:p>
          <a:p>
            <a:pPr lvl="1">
              <a:lnSpc>
                <a:spcPct val="90000"/>
              </a:lnSpc>
            </a:pPr>
            <a:endParaRPr lang="en-US" sz="2000" dirty="0" smtClean="0">
              <a:cs typeface="Arial" charset="0"/>
            </a:endParaRPr>
          </a:p>
          <a:p>
            <a:pPr lvl="1">
              <a:lnSpc>
                <a:spcPct val="90000"/>
              </a:lnSpc>
            </a:pPr>
            <a:endParaRPr lang="en-US" sz="2000" dirty="0" smtClean="0">
              <a:cs typeface="Arial" charset="0"/>
            </a:endParaRPr>
          </a:p>
          <a:p>
            <a:pPr>
              <a:buNone/>
            </a:pPr>
            <a:endParaRPr lang="en-GB" dirty="0"/>
          </a:p>
        </p:txBody>
      </p:sp>
      <p:pic>
        <p:nvPicPr>
          <p:cNvPr id="4" name="Picture 14" descr="lycra molecu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8079" y="4581128"/>
            <a:ext cx="4330007" cy="1127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Q:\IMAGE LIBRARY - Olympics\Chemistry in the Olympics\gymnastics_shutterstock_377085_EDITORIAL-USE ONLY_credit John Lumb.jpg"/>
          <p:cNvPicPr>
            <a:picLocks noChangeAspect="1" noChangeArrowheads="1"/>
          </p:cNvPicPr>
          <p:nvPr/>
        </p:nvPicPr>
        <p:blipFill>
          <a:blip r:embed="rId4" cstate="print"/>
          <a:srcRect t="9911"/>
          <a:stretch>
            <a:fillRect/>
          </a:stretch>
        </p:blipFill>
        <p:spPr bwMode="auto">
          <a:xfrm>
            <a:off x="6572264" y="500042"/>
            <a:ext cx="2227260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Carbon fibre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Created in 1958 by Dr Roger Bacon.</a:t>
            </a:r>
          </a:p>
          <a:p>
            <a:endParaRPr lang="en-GB" sz="2800" dirty="0" smtClean="0"/>
          </a:p>
          <a:p>
            <a:r>
              <a:rPr lang="en-GB" sz="2800" dirty="0" smtClean="0"/>
              <a:t>Properties include:</a:t>
            </a:r>
          </a:p>
          <a:p>
            <a:pPr lvl="1"/>
            <a:r>
              <a:rPr lang="en-GB" dirty="0" smtClean="0"/>
              <a:t>Stiff</a:t>
            </a:r>
          </a:p>
          <a:p>
            <a:pPr lvl="1"/>
            <a:r>
              <a:rPr lang="en-GB" dirty="0" smtClean="0"/>
              <a:t>Lightweight</a:t>
            </a:r>
          </a:p>
          <a:p>
            <a:pPr lvl="1"/>
            <a:r>
              <a:rPr lang="en-GB" dirty="0" smtClean="0"/>
              <a:t>Easily broken in some directions</a:t>
            </a:r>
          </a:p>
          <a:p>
            <a:pPr lvl="0"/>
            <a:endParaRPr lang="en-GB" sz="2800" dirty="0" smtClean="0"/>
          </a:p>
          <a:p>
            <a:pPr lvl="0"/>
            <a:r>
              <a:rPr lang="en-GB" sz="2800" dirty="0" smtClean="0"/>
              <a:t>Used with other materials to create composites.</a:t>
            </a:r>
          </a:p>
          <a:p>
            <a:pPr lvl="1"/>
            <a:endParaRPr lang="en-GB" sz="2000" dirty="0" smtClean="0"/>
          </a:p>
          <a:p>
            <a:endParaRPr lang="en-GB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Carbon Fibre</a:t>
            </a:r>
            <a:endParaRPr lang="en-GB" dirty="0"/>
          </a:p>
        </p:txBody>
      </p:sp>
      <p:pic>
        <p:nvPicPr>
          <p:cNvPr id="1026" name="Picture 2" descr="C:\Users\nealer\AppData\Local\Microsoft\Windows\Temporary Internet Files\Content.Outlook\T9ECQJ0W\A8500257-Reinforced_plastic_SEM-SPL_RIGHTS MANAG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857364"/>
            <a:ext cx="4071942" cy="4071942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285720" y="1714488"/>
            <a:ext cx="4286280" cy="3956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Carbon fibres in a plastic matrix forming a composite.  The plastic is shown in yellow and the carbon fibres in grey.  This is a scanning tunnelling microscope image.</a:t>
            </a:r>
            <a:endParaRPr kumimoji="0" lang="en-GB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Teflon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cs typeface="Arial" charset="0"/>
              </a:rPr>
              <a:t>Invented accidentally by Roy Plunkett in 1938.</a:t>
            </a:r>
          </a:p>
          <a:p>
            <a:r>
              <a:rPr lang="en-US" sz="2400" dirty="0" smtClean="0">
                <a:cs typeface="Arial" charset="0"/>
              </a:rPr>
              <a:t>Teflon is a trade name for </a:t>
            </a:r>
            <a:r>
              <a:rPr lang="en-US" sz="2400" dirty="0" err="1" smtClean="0">
                <a:cs typeface="Arial" charset="0"/>
              </a:rPr>
              <a:t>polytetrafluoroethene</a:t>
            </a:r>
            <a:r>
              <a:rPr lang="en-US" sz="2400" dirty="0" smtClean="0">
                <a:cs typeface="Arial" charset="0"/>
              </a:rPr>
              <a:t> or PTFE.</a:t>
            </a:r>
          </a:p>
          <a:p>
            <a:r>
              <a:rPr lang="en-US" sz="2400" dirty="0" smtClean="0">
                <a:cs typeface="Arial" charset="0"/>
              </a:rPr>
              <a:t>It is a </a:t>
            </a:r>
            <a:r>
              <a:rPr lang="en-US" sz="2400" dirty="0" err="1" smtClean="0">
                <a:cs typeface="Arial" charset="0"/>
              </a:rPr>
              <a:t>fluoropolymer</a:t>
            </a:r>
            <a:r>
              <a:rPr lang="en-US" sz="2400" dirty="0" smtClean="0">
                <a:cs typeface="Arial" charset="0"/>
              </a:rPr>
              <a:t> which is slippery and </a:t>
            </a:r>
            <a:r>
              <a:rPr lang="en-US" sz="2400" dirty="0" err="1" smtClean="0">
                <a:cs typeface="Arial" charset="0"/>
              </a:rPr>
              <a:t>unreactive</a:t>
            </a:r>
            <a:r>
              <a:rPr lang="en-US" sz="2400" dirty="0" smtClean="0">
                <a:cs typeface="Arial" charset="0"/>
              </a:rPr>
              <a:t>.</a:t>
            </a:r>
          </a:p>
          <a:p>
            <a:r>
              <a:rPr lang="en-US" sz="2400" dirty="0" smtClean="0">
                <a:cs typeface="Arial" charset="0"/>
              </a:rPr>
              <a:t>Gore-Tex® has a plastic layer based on Teflon.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pic>
        <p:nvPicPr>
          <p:cNvPr id="4" name="Picture 13" descr="canoe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933056"/>
            <a:ext cx="170656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355976" y="414908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Teflon-based top used in canoe slalom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solidFill>
                  <a:schemeClr val="bg1"/>
                </a:solidFill>
              </a:rPr>
              <a:t> Waterproof</a:t>
            </a:r>
          </a:p>
          <a:p>
            <a:pPr>
              <a:buFont typeface="Wingdings" pitchFamily="2" charset="2"/>
              <a:buChar char="§"/>
            </a:pPr>
            <a:r>
              <a:rPr lang="en-GB" dirty="0" smtClean="0">
                <a:solidFill>
                  <a:schemeClr val="bg1"/>
                </a:solidFill>
              </a:rPr>
              <a:t> Breathable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Line 15"/>
          <p:cNvSpPr>
            <a:spLocks noChangeShapeType="1"/>
          </p:cNvSpPr>
          <p:nvPr/>
        </p:nvSpPr>
        <p:spPr bwMode="auto">
          <a:xfrm flipH="1">
            <a:off x="3347864" y="4437112"/>
            <a:ext cx="1081087" cy="3603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Materials and track cycling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Riding on an inclined track.</a:t>
            </a:r>
          </a:p>
          <a:p>
            <a:r>
              <a:rPr lang="en-GB" sz="2800" dirty="0" smtClean="0"/>
              <a:t>1 km and 4 km races.</a:t>
            </a:r>
          </a:p>
          <a:p>
            <a:r>
              <a:rPr lang="en-GB" sz="2800" dirty="0" smtClean="0"/>
              <a:t>The bikes are made from Kevlar and carbon-fibre composite.  They have only one gear and no brakes</a:t>
            </a:r>
            <a:endParaRPr lang="en-GB" sz="2800" dirty="0"/>
          </a:p>
        </p:txBody>
      </p:sp>
      <p:pic>
        <p:nvPicPr>
          <p:cNvPr id="2050" name="Picture 2" descr="Q:\IMAGE LIBRARY - Olympics\Chemistry in the Olympics\cyclist_shutterstock_12981382_EDITORIAL-USE ONLY_credit Dmitry Yashk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143380"/>
            <a:ext cx="3143272" cy="208769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 cycling bikes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600" b="1" dirty="0" smtClean="0"/>
              <a:t>Weight</a:t>
            </a:r>
            <a:r>
              <a:rPr lang="en-GB" sz="2600" dirty="0" smtClean="0"/>
              <a:t> </a:t>
            </a:r>
            <a:r>
              <a:rPr lang="en-GB" sz="2600" dirty="0" smtClean="0">
                <a:sym typeface="Symbol" pitchFamily="18" charset="2"/>
              </a:rPr>
              <a:t> </a:t>
            </a:r>
            <a:r>
              <a:rPr lang="en-GB" sz="2600" baseline="30000" dirty="0" smtClean="0">
                <a:sym typeface="Symbol" pitchFamily="18" charset="2"/>
              </a:rPr>
              <a:t>1</a:t>
            </a:r>
            <a:r>
              <a:rPr lang="en-GB" sz="2600" dirty="0" smtClean="0">
                <a:sym typeface="Symbol" pitchFamily="18" charset="2"/>
              </a:rPr>
              <a:t>/</a:t>
            </a:r>
            <a:r>
              <a:rPr lang="en-GB" sz="2600" baseline="-25000" dirty="0" smtClean="0">
                <a:sym typeface="Symbol" pitchFamily="18" charset="2"/>
              </a:rPr>
              <a:t>acceleration</a:t>
            </a:r>
          </a:p>
          <a:p>
            <a:pPr>
              <a:buNone/>
            </a:pPr>
            <a:r>
              <a:rPr lang="en-GB" sz="2600" baseline="-25000" dirty="0" smtClean="0">
                <a:sym typeface="Symbol" pitchFamily="18" charset="2"/>
              </a:rPr>
              <a:t>			</a:t>
            </a:r>
          </a:p>
          <a:p>
            <a:pPr>
              <a:buNone/>
            </a:pPr>
            <a:r>
              <a:rPr lang="en-GB" sz="2600" baseline="-25000" dirty="0" smtClean="0">
                <a:sym typeface="Symbol" pitchFamily="18" charset="2"/>
              </a:rPr>
              <a:t>                             </a:t>
            </a:r>
            <a:r>
              <a:rPr lang="en-GB" sz="2600" dirty="0" smtClean="0">
                <a:sym typeface="Symbol" pitchFamily="18" charset="2"/>
              </a:rPr>
              <a:t>(weight is proportional to 1 divided by </a:t>
            </a:r>
            <a:r>
              <a:rPr lang="en-GB" sz="2800" dirty="0" smtClean="0">
                <a:sym typeface="Symbol" pitchFamily="18" charset="2"/>
              </a:rPr>
              <a:t>acceleration</a:t>
            </a:r>
            <a:r>
              <a:rPr lang="en-GB" sz="2600" dirty="0" smtClean="0">
                <a:sym typeface="Symbol" pitchFamily="18" charset="2"/>
              </a:rPr>
              <a:t>)</a:t>
            </a:r>
            <a:endParaRPr lang="en-GB" sz="2600" baseline="-25000" dirty="0" smtClean="0">
              <a:sym typeface="Symbol" pitchFamily="18" charset="2"/>
            </a:endParaRPr>
          </a:p>
          <a:p>
            <a:endParaRPr lang="en-GB" sz="2600" baseline="-25000" dirty="0" smtClean="0">
              <a:sym typeface="Symbol" pitchFamily="18" charset="2"/>
            </a:endParaRPr>
          </a:p>
          <a:p>
            <a:r>
              <a:rPr lang="en-US" sz="2600" dirty="0" smtClean="0">
                <a:cs typeface="Arial" charset="0"/>
              </a:rPr>
              <a:t>So for good acceleration it is really important to reduce the weight – but the bike wheel must still be rigid.</a:t>
            </a:r>
          </a:p>
          <a:p>
            <a:endParaRPr lang="en-US" sz="2600" dirty="0" smtClean="0">
              <a:solidFill>
                <a:srgbClr val="CCE8F6"/>
              </a:solidFill>
              <a:cs typeface="Arial" charset="0"/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CCE8F6"/>
                </a:solidFill>
                <a:cs typeface="Arial" charset="0"/>
              </a:rPr>
              <a:t>	Traditional sport bicycle wheel - </a:t>
            </a:r>
            <a:r>
              <a:rPr lang="en-GB" sz="2600" dirty="0" smtClean="0">
                <a:solidFill>
                  <a:srgbClr val="CCE8F6"/>
                </a:solidFill>
              </a:rPr>
              <a:t>Weighs about 1 kg	</a:t>
            </a:r>
            <a:endParaRPr lang="en-US" sz="2600" dirty="0" smtClean="0">
              <a:solidFill>
                <a:srgbClr val="CCE8F6"/>
              </a:solidFill>
              <a:cs typeface="Arial" charset="0"/>
            </a:endParaRPr>
          </a:p>
          <a:p>
            <a:pPr>
              <a:buNone/>
            </a:pPr>
            <a:r>
              <a:rPr lang="en-US" sz="2600" dirty="0" smtClean="0">
                <a:solidFill>
                  <a:srgbClr val="CCE8F6"/>
                </a:solidFill>
                <a:cs typeface="Arial" charset="0"/>
              </a:rPr>
              <a:t>	Track cycling bicycle wheel</a:t>
            </a:r>
            <a:r>
              <a:rPr lang="en-GB" sz="2600" dirty="0" smtClean="0">
                <a:solidFill>
                  <a:srgbClr val="CCE8F6"/>
                </a:solidFill>
              </a:rPr>
              <a:t> - Weighs about 500 g</a:t>
            </a:r>
          </a:p>
          <a:p>
            <a:pPr>
              <a:buNone/>
            </a:pPr>
            <a:endParaRPr lang="en-US" sz="2800" dirty="0" smtClean="0">
              <a:cs typeface="Arial" charset="0"/>
            </a:endParaRPr>
          </a:p>
          <a:p>
            <a:pPr>
              <a:buNone/>
            </a:pPr>
            <a:endParaRPr lang="en-GB" sz="1200" dirty="0" smtClean="0"/>
          </a:p>
          <a:p>
            <a:pPr lvl="0"/>
            <a:r>
              <a:rPr lang="en-US" sz="2600" dirty="0" smtClean="0">
                <a:cs typeface="Arial" charset="0"/>
              </a:rPr>
              <a:t>Foam filled solid wheels have good stiffness and are aerodynamic.</a:t>
            </a:r>
          </a:p>
          <a:p>
            <a:pPr lvl="2"/>
            <a:endParaRPr lang="en-GB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LongProperties xmlns="http://schemas.microsoft.com/office/2006/metadata/longPropertie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de3b66ef86f3a48964d61bf297e06ed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53da3a070955ee010971d6d1cee84047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Props1.xml><?xml version="1.0" encoding="utf-8"?>
<ds:datastoreItem xmlns:ds="http://schemas.openxmlformats.org/officeDocument/2006/customXml" ds:itemID="{06C08420-C0A9-4317-B202-7FD829293C3A}">
  <ds:schemaRefs>
    <ds:schemaRef ds:uri="http://schemas.microsoft.com/office/2006/metadata/longProperties"/>
  </ds:schemaRefs>
</ds:datastoreItem>
</file>

<file path=customXml/itemProps2.xml><?xml version="1.0" encoding="utf-8"?>
<ds:datastoreItem xmlns:ds="http://schemas.openxmlformats.org/officeDocument/2006/customXml" ds:itemID="{519D6510-70A0-4780-BC03-8ADC6B0857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A417F56C-2E74-466D-BC66-FD465BAFC25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701D7D1-248B-4466-802A-563FFDADA5E4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27d643f5-4560-4eff-9f48-d0fe6b2bec2d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4850</TotalTime>
  <Words>459</Words>
  <Application>Microsoft Office PowerPoint</Application>
  <PresentationFormat>On-screen Show (4:3)</PresentationFormat>
  <Paragraphs>91</Paragraphs>
  <Slides>11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Blank Presentation</vt:lpstr>
      <vt:lpstr>Olympic Materials</vt:lpstr>
      <vt:lpstr>Ancient Olympic Games </vt:lpstr>
      <vt:lpstr>Modern Olympic Games</vt:lpstr>
      <vt:lpstr>Lycra</vt:lpstr>
      <vt:lpstr>Carbon fibre</vt:lpstr>
      <vt:lpstr>Carbon Fibre</vt:lpstr>
      <vt:lpstr>Teflon</vt:lpstr>
      <vt:lpstr>Materials and track cycling</vt:lpstr>
      <vt:lpstr>Track cycling bikes</vt:lpstr>
      <vt:lpstr>Swimming</vt:lpstr>
      <vt:lpstr>Materials Science and the Olympics</vt:lpstr>
    </vt:vector>
  </TitlesOfParts>
  <Company>RSC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RSC PPT Template Blue</dc:title>
  <dc:creator>RSC</dc:creator>
  <cp:lastModifiedBy>Alex Kersting</cp:lastModifiedBy>
  <cp:revision>39</cp:revision>
  <dcterms:created xsi:type="dcterms:W3CDTF">2005-06-21T08:44:06Z</dcterms:created>
  <dcterms:modified xsi:type="dcterms:W3CDTF">2012-10-08T13:57:51Z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Order">
    <vt:lpwstr>1700.00000000000</vt:lpwstr>
  </property>
</Properties>
</file>