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9"/>
  </p:notesMasterIdLst>
  <p:sldIdLst>
    <p:sldId id="297" r:id="rId5"/>
    <p:sldId id="299" r:id="rId6"/>
    <p:sldId id="313" r:id="rId7"/>
    <p:sldId id="30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8567F7C-E24B-524D-1E03-912102AFE827}" name="C SMITH (HS)" initials="CS" userId="S::CSMITH@thehinckleyschool.co.uk::c87c4d90-2ec7-4754-b740-e27ac733e4bf" providerId="AD"/>
  <p188:author id="{93898FDF-1F87-EDD6-6458-059E95E842BE}" name="Kirsty Patterson" initials="KP" userId="S::pattersonk@rsc.org::06c453ef-d90e-4cbc-ba6b-1bf363c3e0a9" providerId="AD"/>
  <p188:author id="{C74B60E9-655C-E89A-6316-3841AD519658}" name="Juliet Kennard" initials="JK" userId="S::KennardJ@rsc.org::171ce03e-ecb9-44f8-bcbb-a85643c4c66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4444"/>
    <a:srgbClr val="004976"/>
    <a:srgbClr val="000000"/>
    <a:srgbClr val="5AB7CA"/>
    <a:srgbClr val="F0F0F0"/>
    <a:srgbClr val="BFDDE8"/>
    <a:srgbClr val="DDF3DF"/>
    <a:srgbClr val="E6F1EF"/>
    <a:srgbClr val="006F62"/>
    <a:srgbClr val="EDF6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6B5444-E126-4B56-9ADC-07CD2644CA10}" v="1" dt="2025-06-03T10:06:17.7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92"/>
    <p:restoredTop sz="96327"/>
  </p:normalViewPr>
  <p:slideViewPr>
    <p:cSldViewPr snapToGrid="0" snapToObjects="1">
      <p:cViewPr varScale="1">
        <p:scale>
          <a:sx n="106" d="100"/>
          <a:sy n="106" d="100"/>
        </p:scale>
        <p:origin x="118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8/10/relationships/authors" Target="authors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A8BC4B-EDEF-45D0-BBC7-F2B0D047AD47}" type="datetimeFigureOut">
              <a:rPr lang="en-GB" smtClean="0"/>
              <a:t>03/06/2025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34A038-7840-4D09-93D1-89045FD4EC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926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 source: </a:t>
            </a:r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© </a:t>
            </a:r>
            <a:r>
              <a:rPr lang="en-GB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Fran_kie</a:t>
            </a:r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/Shutterstock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34A038-7840-4D09-93D1-89045FD4EC6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983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34A038-7840-4D09-93D1-89045FD4EC6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4234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AF6F6A92-0A1B-6442-B281-E7AAAFC416C7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6800" cy="6858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3D2B261-1A14-7849-A9CF-128492A1E3F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212" y="0"/>
            <a:ext cx="6858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31613C-D6DA-F740-8AE4-01446FFCB90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35F140F-18B5-8A4D-B03E-779CD9AE6B8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293" y="0"/>
            <a:ext cx="3785480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8FEB49A-05F2-484B-8407-A211080A936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6757" y="-2"/>
            <a:ext cx="3164400" cy="282230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B9705857-C538-2046-9D1A-CCD5C904ACB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16–18 years</a:t>
            </a:r>
            <a:endParaRPr lang="en-US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022D449D-FE94-284E-81D9-DEBC47C3A0B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E8DDE0-7D99-9641-AEF9-04DA212E11D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A0CECE6-7BC3-D946-A35D-EE28B1BE252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33F9FAB-8F67-554C-8976-182FAB92D935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207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–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7A0576C-3E91-CA4F-98C4-E9339F2FFE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BC6A373-2BFA-1540-99F5-95BEE73517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88EFAA-B9C7-D145-B279-80EAB7FAC104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B5FDD1-3215-D24F-AEB7-0939D6FBE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A4A0CD-D4CD-9F4F-B57A-0250743F901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5D0D54C-5C01-794D-90CE-50AA9D423D0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1995210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6-18 years Content –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7A0576C-3E91-CA4F-98C4-E9339F2FFE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BC6A373-2BFA-1540-99F5-95BEE73517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B5FDD1-3215-D24F-AEB7-0939D6FBE6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A4A0CD-D4CD-9F4F-B57A-0250743F901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5D0D54C-5C01-794D-90CE-50AA9D423D0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No side bar</a:t>
            </a:r>
          </a:p>
        </p:txBody>
      </p:sp>
    </p:spTree>
    <p:extLst>
      <p:ext uri="{BB962C8B-B14F-4D97-AF65-F5344CB8AC3E}">
        <p14:creationId xmlns:p14="http://schemas.microsoft.com/office/powerpoint/2010/main" val="3942913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7EB0FE3-AB82-D741-BF8E-593C0DDAC86A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68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8D5065-4312-E04D-95ED-F94F032D113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212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F6326F3-0E88-3840-9E38-194E7D2EB78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33495EF-5145-164C-9D77-A1103BF157A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293" y="0"/>
            <a:ext cx="3785480" cy="6858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954F5F3-8E4F-7A4A-BBC8-4E32DF32B9F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6757" y="-2"/>
            <a:ext cx="3164400" cy="282230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76DE75C8-4478-6042-B5CA-2D3B97A00F0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16–18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4822845-1AD5-F74B-92EE-A1C89FEECAD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61069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59A325A4-82CA-D04B-B04D-EE3746B3E287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3491CC4-8009-EC43-BEC5-EDC8D0A297D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952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AA9F6C4-4FAB-C344-9470-F125D9CB66E1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68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83FE646-2325-7747-96E1-8BD9D8047F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212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118C1F-D725-064B-8D37-827AEDC372C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B06DE3A-912F-DE4E-A8E5-1D4A70CD95A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293" y="0"/>
            <a:ext cx="3785480" cy="6858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281B70D-898A-CC42-832C-8046948DE4A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6757" y="-2"/>
            <a:ext cx="3164400" cy="2822303"/>
          </a:xfrm>
          <a:prstGeom prst="rect">
            <a:avLst/>
          </a:prstGeom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E4A704E8-ADDB-0448-BBA7-F7A1ED3F04C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16–18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57B4D5F7-4033-5F4A-9B26-75759EB71C9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33552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B7B3058-F0CC-F34F-A932-9547924D29A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9BCCAF6-7DA5-9F40-BA55-A5C3972C6EB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67A6266F-D127-F843-B71D-C769EE00408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550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EB488D4-3149-244A-8DBD-0EAED19D37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9BC518D6-218F-BB4A-B80A-49A6C38EC0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BDD7E71-A8DD-8C4A-B29D-28B35751454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E06BDD3-008F-7D4A-ABAB-7C051E525CCC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592FDCE-C1C4-204C-81AA-055C3B2B5A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71652B6-A6AF-1444-A402-E4D4EDC4F7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365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636721A-F3AF-B848-8440-DCB07D633C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42DC986E-0352-E64E-851E-BD5A775547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71AC354-D282-6045-8C36-8B78E1A17570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4017A38-DF60-CC4A-BAF4-F8277A3AD6A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AACF90D-9AB8-2546-B57E-5473D5CC4B1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EF46002-6741-4942-BE78-AC0CD9F4EB8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8A9C5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2508086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2CC2F7C-CD59-A34D-8F97-2017C4E920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436D6DC-9728-CB44-989C-851D1AC8C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CDA2EED-AF96-6440-AB5A-5D4EA44F84BE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C8FA10A-1827-A748-BA42-D96FDBE2E6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69E0EC2-D69C-C245-8534-1634AF0932E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276AE61-AA03-734B-A9C0-8E4CB13654D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48A9C5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429337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2120EC3-15E8-7941-95E8-A64D2E42F1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EB1397B-325E-1D49-A3F5-3F20D09D7CD4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71F5508-80E2-7D46-B6C2-7535ECEBA7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17FBBF5-4572-EB41-829B-16A4C2F971E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2781652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9631071-1860-AE49-9DE6-CCDBA71855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52A0378-6E9E-7C44-8688-00410B95B021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06385E0-A5C1-BC42-B513-BDD5137341F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FB62181-4BB3-044A-955F-88BC98233B2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1223809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-18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EB488D4-3149-244A-8DBD-0EAED19D37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E06BDD3-008F-7D4A-ABAB-7C051E525CCC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0049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592FDCE-C1C4-204C-81AA-055C3B2B5A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0969" y="4643257"/>
            <a:ext cx="116746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71652B6-A6AF-1444-A402-E4D4EDC4F71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051" y="4777200"/>
            <a:ext cx="1251034" cy="20808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A8339F7-49D8-AC44-8CD3-955ED9344AE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455DB5C-93F1-E348-AFE8-37027926E5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48A9C5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88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3" r:id="rId2"/>
    <p:sldLayoutId id="2147483680" r:id="rId3"/>
    <p:sldLayoutId id="2147483664" r:id="rId4"/>
    <p:sldLayoutId id="2147483673" r:id="rId5"/>
    <p:sldLayoutId id="2147483669" r:id="rId6"/>
    <p:sldLayoutId id="2147483688" r:id="rId7"/>
    <p:sldLayoutId id="2147483691" r:id="rId8"/>
    <p:sldLayoutId id="2147483693" r:id="rId9"/>
    <p:sldLayoutId id="214748368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4jqw0cp" TargetMode="Externa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2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5" Type="http://schemas.openxmlformats.org/officeDocument/2006/relationships/image" Target="../media/image24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SrcX6G" TargetMode="External"/><Relationship Id="rId2" Type="http://schemas.openxmlformats.org/officeDocument/2006/relationships/hyperlink" Target="https://rsc.li/4khWoGC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FF322-6A4C-3A46-B344-2441C752DB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16–18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9D8518-C9E4-E94A-B755-7B1325DA99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0000" y="1980000"/>
            <a:ext cx="5111770" cy="1610693"/>
          </a:xfrm>
        </p:spPr>
        <p:txBody>
          <a:bodyPr/>
          <a:lstStyle/>
          <a:p>
            <a:r>
              <a:rPr lang="en-US" dirty="0"/>
              <a:t>Decision tree: </a:t>
            </a:r>
            <a:br>
              <a:rPr lang="en-US" dirty="0"/>
            </a:br>
            <a:r>
              <a:rPr lang="en-US" dirty="0"/>
              <a:t>acid, base or buffer?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2A63851-36B0-C645-83ED-5E56C4BCA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20593008">
            <a:off x="8784083" y="-810630"/>
            <a:ext cx="4333437" cy="4333437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0">
            <a:solidFill>
              <a:srgbClr val="0049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B70CD04-4691-CA40-851B-7941B0FE95A6}"/>
              </a:ext>
            </a:extLst>
          </p:cNvPr>
          <p:cNvSpPr txBox="1">
            <a:spLocks/>
          </p:cNvSpPr>
          <p:nvPr/>
        </p:nvSpPr>
        <p:spPr>
          <a:xfrm>
            <a:off x="7260879" y="5850000"/>
            <a:ext cx="4517679" cy="33677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8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</a:rPr>
              <a:t>Downloaded from </a:t>
            </a:r>
            <a:r>
              <a:rPr lang="en-GB" sz="18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rsc.li/4jqw0cp</a:t>
            </a:r>
            <a:endParaRPr lang="en-US" sz="18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316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76D69270-DF54-0F49-8E8A-A56623E50520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Introduction</a:t>
            </a:r>
            <a:endParaRPr lang="en-US" sz="22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2D8218-2EAA-0744-9CB0-4B70E3A94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Which equation do I need?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0A50394F-FB1F-AA23-CF45-1ED7688B8A9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40000" y="1259999"/>
                <a:ext cx="4548048" cy="2352334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FontTx/>
                  <a:buNone/>
                  <a:defRPr sz="2200" b="0" i="0" kern="1200">
                    <a:solidFill>
                      <a:schemeClr val="tx1"/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>
                    <a:effectLst/>
                  </a:rPr>
                  <a:t>25.0 cm</a:t>
                </a:r>
                <a:r>
                  <a:rPr lang="en-GB" baseline="30000" dirty="0">
                    <a:effectLst/>
                  </a:rPr>
                  <a:t>3</a:t>
                </a:r>
                <a:r>
                  <a:rPr lang="en-GB" dirty="0">
                    <a:effectLst/>
                  </a:rPr>
                  <a:t> of a 0.400 mol dm</a:t>
                </a:r>
                <a:r>
                  <a:rPr lang="en-GB" baseline="30000" dirty="0">
                    <a:effectLst/>
                  </a:rPr>
                  <a:t>-3</a:t>
                </a:r>
                <a:r>
                  <a:rPr lang="en-GB" dirty="0">
                    <a:effectLst/>
                  </a:rPr>
                  <a:t> solution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i="0" dirty="0" smtClean="0">
                        <a:effectLst/>
                        <a:latin typeface="Cambria Math" panose="02040503050406030204" pitchFamily="18" charset="0"/>
                      </a:rPr>
                      <m:t>NaOH</m:t>
                    </m:r>
                  </m:oMath>
                </a14:m>
                <a:r>
                  <a:rPr lang="en-GB" dirty="0">
                    <a:effectLst/>
                  </a:rPr>
                  <a:t> is added to 25.0 cm</a:t>
                </a:r>
                <a:r>
                  <a:rPr lang="en-GB" baseline="30000" dirty="0">
                    <a:effectLst/>
                  </a:rPr>
                  <a:t>3</a:t>
                </a:r>
                <a:r>
                  <a:rPr lang="en-GB" dirty="0">
                    <a:effectLst/>
                  </a:rPr>
                  <a:t> of a 1.00 mol dm</a:t>
                </a:r>
                <a:r>
                  <a:rPr lang="en-GB" baseline="30000" dirty="0">
                    <a:effectLst/>
                  </a:rPr>
                  <a:t>-3</a:t>
                </a:r>
                <a:r>
                  <a:rPr lang="en-GB" dirty="0">
                    <a:effectLst/>
                  </a:rPr>
                  <a:t> solution of ethanoic acid. </a:t>
                </a:r>
                <a:r>
                  <a:rPr lang="en-GB" b="1" dirty="0">
                    <a:effectLst/>
                  </a:rPr>
                  <a:t>How can you calculate the pH of the solution formed? </a:t>
                </a:r>
                <a:endParaRPr lang="en-GB" b="1" dirty="0"/>
              </a:p>
            </p:txBody>
          </p:sp>
        </mc:Choice>
        <mc:Fallback xmlns="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0A50394F-FB1F-AA23-CF45-1ED7688B8A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00" y="1259999"/>
                <a:ext cx="4548048" cy="2352334"/>
              </a:xfrm>
              <a:prstGeom prst="rect">
                <a:avLst/>
              </a:prstGeom>
              <a:blipFill>
                <a:blip r:embed="rId4"/>
                <a:stretch>
                  <a:fillRect l="-3753" t="-3886" r="-4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CECEC74C-7DCA-C2D1-D1B4-5DAF946442B1}"/>
              </a:ext>
            </a:extLst>
          </p:cNvPr>
          <p:cNvSpPr txBox="1"/>
          <p:nvPr/>
        </p:nvSpPr>
        <p:spPr>
          <a:xfrm>
            <a:off x="446558" y="3930933"/>
            <a:ext cx="4641490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200" dirty="0">
                <a:latin typeface="Century Gothic" panose="020B0502020202020204" pitchFamily="34" charset="0"/>
              </a:rPr>
              <a:t>A </a:t>
            </a:r>
            <a:r>
              <a:rPr lang="en-GB" sz="2200" b="1" dirty="0">
                <a:latin typeface="Century Gothic" panose="020B0502020202020204" pitchFamily="34" charset="0"/>
              </a:rPr>
              <a:t>decision tree </a:t>
            </a:r>
            <a:r>
              <a:rPr lang="en-GB" sz="2200" dirty="0">
                <a:latin typeface="Century Gothic" panose="020B0502020202020204" pitchFamily="34" charset="0"/>
              </a:rPr>
              <a:t>is a visual representation of the route you take to find an answer. It plans out thinking and breaks it down into a series of decisions to make.</a:t>
            </a:r>
          </a:p>
        </p:txBody>
      </p:sp>
      <p:pic>
        <p:nvPicPr>
          <p:cNvPr id="10" name="Picture 9" descr="A person standing in front of a chalkboard that is covered in equations">
            <a:extLst>
              <a:ext uri="{FF2B5EF4-FFF2-40B4-BE49-F238E27FC236}">
                <a16:creationId xmlns:a16="http://schemas.microsoft.com/office/drawing/2014/main" id="{492C3E80-DD36-CA6B-FD80-0600A5418A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7588" y="1729044"/>
            <a:ext cx="5333412" cy="312065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154E6EB-0C10-F5B5-E837-3AC8C40C57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9198311" y="4840892"/>
            <a:ext cx="19062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effectLst/>
                <a:latin typeface="Century Gothic" panose="020B0502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Source © </a:t>
            </a:r>
            <a:r>
              <a:rPr lang="en-GB" sz="900" dirty="0" err="1">
                <a:effectLst/>
                <a:latin typeface="Century Gothic" panose="020B0502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Fran_kie</a:t>
            </a:r>
            <a:r>
              <a:rPr lang="en-GB" sz="900" dirty="0">
                <a:effectLst/>
                <a:latin typeface="Century Gothic" panose="020B0502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/Shutterstock</a:t>
            </a:r>
            <a:endParaRPr lang="en-GB" sz="9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309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67C098-54E4-95FE-BFA6-E204702974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21F19370-C8F4-CFC4-BDF3-9C9359C4BB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7662855" y="6010884"/>
            <a:ext cx="5" cy="317147"/>
          </a:xfrm>
          <a:prstGeom prst="line">
            <a:avLst/>
          </a:prstGeom>
          <a:ln w="28575">
            <a:solidFill>
              <a:srgbClr val="0049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8BEB1970-FBA3-CE5A-A0A8-1D5AA4B6DE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655533" y="4573083"/>
            <a:ext cx="1" cy="188164"/>
          </a:xfrm>
          <a:prstGeom prst="straightConnector1">
            <a:avLst/>
          </a:prstGeom>
          <a:ln w="28575">
            <a:solidFill>
              <a:srgbClr val="0049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0537F978-6BB3-CF06-27DC-BD81C7F114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664132" y="3120324"/>
            <a:ext cx="1" cy="188164"/>
          </a:xfrm>
          <a:prstGeom prst="straightConnector1">
            <a:avLst/>
          </a:prstGeom>
          <a:ln w="28575">
            <a:solidFill>
              <a:srgbClr val="0049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F854EEDA-8DC8-95E8-9B44-276C2F9DF2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680961" y="1555099"/>
            <a:ext cx="1" cy="188164"/>
          </a:xfrm>
          <a:prstGeom prst="straightConnector1">
            <a:avLst/>
          </a:prstGeom>
          <a:ln w="28575">
            <a:solidFill>
              <a:srgbClr val="0049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30BDF8D5-B064-CE0F-B3EF-3777B2CF6A7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528" y="117339"/>
            <a:ext cx="10080000" cy="440661"/>
          </a:xfrm>
        </p:spPr>
        <p:txBody>
          <a:bodyPr/>
          <a:lstStyle/>
          <a:p>
            <a:r>
              <a:rPr lang="en-US" dirty="0"/>
              <a:t>Acid, base or buffer decision tree</a:t>
            </a:r>
          </a:p>
        </p:txBody>
      </p:sp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7B6508D9-2D68-CA77-B46F-2CAE587E6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84826" y="689563"/>
            <a:ext cx="3161489" cy="1049310"/>
          </a:xfrm>
          <a:prstGeom prst="flowChartAlternateProcess">
            <a:avLst/>
          </a:prstGeom>
          <a:ln w="38100">
            <a:solidFill>
              <a:srgbClr val="00497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A379356-67E6-3B15-8398-70ED5F1F6472}"/>
                  </a:ext>
                  <a:ext uri="{C183D7F6-B498-43B3-948B-1728B52AA6E4}">
                    <adec:decorative xmlns:adec="http://schemas.microsoft.com/office/drawing/2017/decorative" val="0"/>
                  </a:ext>
                </a:extLst>
              </p:cNvPr>
              <p:cNvSpPr txBox="1"/>
              <p:nvPr/>
            </p:nvSpPr>
            <p:spPr>
              <a:xfrm>
                <a:off x="132849" y="748701"/>
                <a:ext cx="3328037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Bef>
                    <a:spcPts val="1200"/>
                  </a:spcBef>
                </a:pPr>
                <a:r>
                  <a:rPr lang="en-GB" sz="1600" dirty="0">
                    <a:latin typeface="Century Gothic" panose="020B0502020202020204" pitchFamily="34" charset="0"/>
                  </a:rPr>
                  <a:t>Is the acid in the question a </a:t>
                </a:r>
                <a:r>
                  <a:rPr lang="en-GB" sz="1600" b="1" dirty="0">
                    <a:latin typeface="Century Gothic" panose="020B0502020202020204" pitchFamily="34" charset="0"/>
                  </a:rPr>
                  <a:t>strong</a:t>
                </a:r>
                <a:r>
                  <a:rPr lang="en-GB" sz="1600" dirty="0">
                    <a:latin typeface="Century Gothic" panose="020B0502020202020204" pitchFamily="34" charset="0"/>
                  </a:rPr>
                  <a:t> or </a:t>
                </a:r>
                <a:r>
                  <a:rPr lang="en-GB" sz="1600" b="1" dirty="0">
                    <a:latin typeface="Century Gothic" panose="020B0502020202020204" pitchFamily="34" charset="0"/>
                  </a:rPr>
                  <a:t>weak</a:t>
                </a:r>
                <a:r>
                  <a:rPr lang="en-GB" sz="1600" dirty="0">
                    <a:latin typeface="Century Gothic" panose="020B0502020202020204" pitchFamily="34" charset="0"/>
                  </a:rPr>
                  <a:t> acid? </a:t>
                </a:r>
              </a:p>
              <a:p>
                <a:pPr algn="ctr">
                  <a:spcBef>
                    <a:spcPts val="1200"/>
                  </a:spcBef>
                </a:pPr>
                <a:r>
                  <a:rPr lang="en-GB" sz="1400" i="1" dirty="0">
                    <a:solidFill>
                      <a:srgbClr val="004976"/>
                    </a:solidFill>
                    <a:latin typeface="Century Gothic" panose="020B0502020202020204" pitchFamily="34" charset="0"/>
                  </a:rPr>
                  <a:t>HINT:</a:t>
                </a:r>
                <a:r>
                  <a:rPr lang="en-GB" sz="1400" i="1" dirty="0">
                    <a:latin typeface="Century Gothic" panose="020B0502020202020204" pitchFamily="34" charset="0"/>
                  </a:rPr>
                  <a:t> Look for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dirty="0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sz="1400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GB" sz="1400" i="1" dirty="0">
                    <a:latin typeface="Century Gothic" panose="020B0502020202020204" pitchFamily="34" charset="0"/>
                  </a:rPr>
                  <a:t> value included</a:t>
                </a:r>
                <a:endParaRPr lang="en-GB" sz="1600" b="1" i="1" dirty="0">
                  <a:solidFill>
                    <a:srgbClr val="C8102E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A379356-67E6-3B15-8398-70ED5F1F6472}"/>
                  </a:ext>
                  <a:ext uri="{C183D7F6-B498-43B3-948B-1728B52AA6E4}">
                    <adec:decorative xmlns:adec="http://schemas.microsoft.com/office/drawing/2017/decorative" val="0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849" y="748701"/>
                <a:ext cx="3328037" cy="954107"/>
              </a:xfrm>
              <a:prstGeom prst="rect">
                <a:avLst/>
              </a:prstGeom>
              <a:blipFill>
                <a:blip r:embed="rId3"/>
                <a:stretch>
                  <a:fillRect t="-1923" b="-57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7" name="TextBox 116">
            <a:extLst>
              <a:ext uri="{FF2B5EF4-FFF2-40B4-BE49-F238E27FC236}">
                <a16:creationId xmlns:a16="http://schemas.microsoft.com/office/drawing/2014/main" id="{7A1D627F-AAE4-B861-0F93-F1F1C710AB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176839" y="636699"/>
            <a:ext cx="1495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4976"/>
                </a:solidFill>
                <a:latin typeface="Century Gothic" panose="020B0502020202020204" pitchFamily="34" charset="0"/>
              </a:rPr>
              <a:t>Weak acid</a:t>
            </a:r>
            <a:endParaRPr lang="en-GB" sz="1400" b="1" dirty="0">
              <a:solidFill>
                <a:srgbClr val="004976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Flowchart: Decision 10">
            <a:extLst>
              <a:ext uri="{FF2B5EF4-FFF2-40B4-BE49-F238E27FC236}">
                <a16:creationId xmlns:a16="http://schemas.microsoft.com/office/drawing/2014/main" id="{246E2E12-BB8F-1EA0-6755-CDB8EA7D45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490281" y="1763785"/>
            <a:ext cx="2276273" cy="1284051"/>
          </a:xfrm>
          <a:prstGeom prst="flowChartDecision">
            <a:avLst/>
          </a:prstGeom>
          <a:solidFill>
            <a:srgbClr val="BFDDE8"/>
          </a:solidFill>
          <a:ln>
            <a:solidFill>
              <a:srgbClr val="00497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lowchart: Decision 11">
            <a:extLst>
              <a:ext uri="{FF2B5EF4-FFF2-40B4-BE49-F238E27FC236}">
                <a16:creationId xmlns:a16="http://schemas.microsoft.com/office/drawing/2014/main" id="{C02168BD-EA6E-C813-35D5-4286F7E4FB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490280" y="3200236"/>
            <a:ext cx="2276273" cy="1284051"/>
          </a:xfrm>
          <a:prstGeom prst="flowChartDecision">
            <a:avLst/>
          </a:prstGeom>
          <a:solidFill>
            <a:srgbClr val="BFDDE8"/>
          </a:solidFill>
          <a:ln>
            <a:solidFill>
              <a:srgbClr val="00497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lowchart: Decision 12">
            <a:extLst>
              <a:ext uri="{FF2B5EF4-FFF2-40B4-BE49-F238E27FC236}">
                <a16:creationId xmlns:a16="http://schemas.microsoft.com/office/drawing/2014/main" id="{2AD19399-4D8C-1A06-FDA4-50D692FDD2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350574" y="4667361"/>
            <a:ext cx="2561654" cy="1334972"/>
          </a:xfrm>
          <a:prstGeom prst="flowChartDecision">
            <a:avLst/>
          </a:prstGeom>
          <a:solidFill>
            <a:srgbClr val="BFDDE8"/>
          </a:solidFill>
          <a:ln>
            <a:solidFill>
              <a:srgbClr val="00497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Flowchart: Decision 13">
            <a:extLst>
              <a:ext uri="{FF2B5EF4-FFF2-40B4-BE49-F238E27FC236}">
                <a16:creationId xmlns:a16="http://schemas.microsoft.com/office/drawing/2014/main" id="{673117CC-5156-B3C8-5D72-7A897546B8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533776" y="324945"/>
            <a:ext cx="2276273" cy="1284051"/>
          </a:xfrm>
          <a:prstGeom prst="flowChartDecision">
            <a:avLst/>
          </a:prstGeom>
          <a:solidFill>
            <a:srgbClr val="BFDDE8"/>
          </a:solidFill>
          <a:ln>
            <a:solidFill>
              <a:srgbClr val="00497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lowchart: Decision 14">
            <a:extLst>
              <a:ext uri="{FF2B5EF4-FFF2-40B4-BE49-F238E27FC236}">
                <a16:creationId xmlns:a16="http://schemas.microsoft.com/office/drawing/2014/main" id="{CE7E748A-8965-543A-C608-E37AC7C2CA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332706" y="1749180"/>
            <a:ext cx="2694562" cy="1403745"/>
          </a:xfrm>
          <a:prstGeom prst="flowChartDecision">
            <a:avLst/>
          </a:prstGeom>
          <a:solidFill>
            <a:srgbClr val="BFDDE8"/>
          </a:solidFill>
          <a:ln>
            <a:solidFill>
              <a:srgbClr val="00497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Decision 15">
            <a:extLst>
              <a:ext uri="{FF2B5EF4-FFF2-40B4-BE49-F238E27FC236}">
                <a16:creationId xmlns:a16="http://schemas.microsoft.com/office/drawing/2014/main" id="{6EE72475-7D19-01F6-3BE9-0BD94EADED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524721" y="3317541"/>
            <a:ext cx="2276273" cy="1284051"/>
          </a:xfrm>
          <a:prstGeom prst="flowChartDecision">
            <a:avLst/>
          </a:prstGeom>
          <a:solidFill>
            <a:srgbClr val="BFDDE8"/>
          </a:solidFill>
          <a:ln>
            <a:solidFill>
              <a:srgbClr val="00497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Flowchart: Decision 16">
            <a:extLst>
              <a:ext uri="{FF2B5EF4-FFF2-40B4-BE49-F238E27FC236}">
                <a16:creationId xmlns:a16="http://schemas.microsoft.com/office/drawing/2014/main" id="{C7EDD8F5-F41E-6C7E-A0C9-F352DDB49D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524723" y="4753992"/>
            <a:ext cx="2276273" cy="1284051"/>
          </a:xfrm>
          <a:prstGeom prst="flowChartDecision">
            <a:avLst/>
          </a:prstGeom>
          <a:solidFill>
            <a:srgbClr val="BFDDE8"/>
          </a:solidFill>
          <a:ln>
            <a:solidFill>
              <a:srgbClr val="00497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Flowchart: Alternate Process 17">
            <a:extLst>
              <a:ext uri="{FF2B5EF4-FFF2-40B4-BE49-F238E27FC236}">
                <a16:creationId xmlns:a16="http://schemas.microsoft.com/office/drawing/2014/main" id="{DD128800-CEDA-1AF1-1B20-FAC4653F4A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4464" y="2068585"/>
            <a:ext cx="2173716" cy="1049310"/>
          </a:xfrm>
          <a:prstGeom prst="flowChartAlternateProcess">
            <a:avLst/>
          </a:prstGeom>
          <a:solidFill>
            <a:srgbClr val="004976"/>
          </a:solidFill>
          <a:ln>
            <a:solidFill>
              <a:srgbClr val="00497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19" name="Flowchart: Alternate Process 18">
            <a:extLst>
              <a:ext uri="{FF2B5EF4-FFF2-40B4-BE49-F238E27FC236}">
                <a16:creationId xmlns:a16="http://schemas.microsoft.com/office/drawing/2014/main" id="{59451B96-1A42-BD62-9DE8-9897A7CD10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2527" y="3414806"/>
            <a:ext cx="2115651" cy="804077"/>
          </a:xfrm>
          <a:prstGeom prst="flowChartAlternateProcess">
            <a:avLst/>
          </a:prstGeom>
          <a:solidFill>
            <a:srgbClr val="004976"/>
          </a:solidFill>
          <a:ln>
            <a:solidFill>
              <a:srgbClr val="00497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lowchart: Alternate Process 19">
            <a:extLst>
              <a:ext uri="{FF2B5EF4-FFF2-40B4-BE49-F238E27FC236}">
                <a16:creationId xmlns:a16="http://schemas.microsoft.com/office/drawing/2014/main" id="{08193A8C-E297-A18E-4132-E3F51F1AC9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36757" y="5676537"/>
            <a:ext cx="2115651" cy="1049310"/>
          </a:xfrm>
          <a:prstGeom prst="flowChartAlternateProcess">
            <a:avLst/>
          </a:prstGeom>
          <a:solidFill>
            <a:srgbClr val="004976"/>
          </a:solidFill>
          <a:ln>
            <a:solidFill>
              <a:srgbClr val="00497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Flowchart: Alternate Process 20">
            <a:extLst>
              <a:ext uri="{FF2B5EF4-FFF2-40B4-BE49-F238E27FC236}">
                <a16:creationId xmlns:a16="http://schemas.microsoft.com/office/drawing/2014/main" id="{AF316E72-1B51-D18A-D04F-E035BFDF54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369456" y="5675033"/>
            <a:ext cx="2115651" cy="1049310"/>
          </a:xfrm>
          <a:prstGeom prst="flowChartAlternateProcess">
            <a:avLst/>
          </a:prstGeom>
          <a:solidFill>
            <a:srgbClr val="004976"/>
          </a:solidFill>
          <a:ln>
            <a:solidFill>
              <a:srgbClr val="00497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lowchart: Alternate Process 21">
            <a:extLst>
              <a:ext uri="{FF2B5EF4-FFF2-40B4-BE49-F238E27FC236}">
                <a16:creationId xmlns:a16="http://schemas.microsoft.com/office/drawing/2014/main" id="{B74F04D0-FD93-C015-270D-4DEAC88CB6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207003" y="381145"/>
            <a:ext cx="2115651" cy="978862"/>
          </a:xfrm>
          <a:prstGeom prst="flowChartAlternateProcess">
            <a:avLst/>
          </a:prstGeom>
          <a:solidFill>
            <a:srgbClr val="004976"/>
          </a:solidFill>
          <a:ln>
            <a:solidFill>
              <a:srgbClr val="00497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Flowchart: Alternate Process 22">
            <a:extLst>
              <a:ext uri="{FF2B5EF4-FFF2-40B4-BE49-F238E27FC236}">
                <a16:creationId xmlns:a16="http://schemas.microsoft.com/office/drawing/2014/main" id="{62B51B42-6291-2F74-D660-AB764EA726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207001" y="1930638"/>
            <a:ext cx="2152946" cy="813731"/>
          </a:xfrm>
          <a:prstGeom prst="flowChartAlternateProcess">
            <a:avLst/>
          </a:prstGeom>
          <a:solidFill>
            <a:srgbClr val="004976"/>
          </a:solidFill>
          <a:ln>
            <a:solidFill>
              <a:srgbClr val="00497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Flowchart: Alternate Process 23">
            <a:extLst>
              <a:ext uri="{FF2B5EF4-FFF2-40B4-BE49-F238E27FC236}">
                <a16:creationId xmlns:a16="http://schemas.microsoft.com/office/drawing/2014/main" id="{77D08E13-8D11-FB5F-9A30-7D97C1C279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207003" y="3519213"/>
            <a:ext cx="2115651" cy="699669"/>
          </a:xfrm>
          <a:prstGeom prst="flowChartAlternateProcess">
            <a:avLst/>
          </a:prstGeom>
          <a:solidFill>
            <a:srgbClr val="004976"/>
          </a:solidFill>
          <a:ln>
            <a:solidFill>
              <a:srgbClr val="00497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lowchart: Alternate Process 24">
            <a:extLst>
              <a:ext uri="{FF2B5EF4-FFF2-40B4-BE49-F238E27FC236}">
                <a16:creationId xmlns:a16="http://schemas.microsoft.com/office/drawing/2014/main" id="{F656FB46-33DE-0FE7-D3C7-2F3BF5011A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207000" y="4396907"/>
            <a:ext cx="2115651" cy="1308752"/>
          </a:xfrm>
          <a:prstGeom prst="flowChartAlternateProcess">
            <a:avLst/>
          </a:prstGeom>
          <a:solidFill>
            <a:srgbClr val="004976"/>
          </a:solidFill>
          <a:ln>
            <a:solidFill>
              <a:srgbClr val="00497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Flowchart: Alternate Process 25">
            <a:extLst>
              <a:ext uri="{FF2B5EF4-FFF2-40B4-BE49-F238E27FC236}">
                <a16:creationId xmlns:a16="http://schemas.microsoft.com/office/drawing/2014/main" id="{6A8CA784-0EFB-E31B-28CA-E742C2116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020493" y="5799271"/>
            <a:ext cx="3870597" cy="1050338"/>
          </a:xfrm>
          <a:prstGeom prst="flowChartAlternateProcess">
            <a:avLst/>
          </a:prstGeom>
          <a:solidFill>
            <a:srgbClr val="004976"/>
          </a:solidFill>
          <a:ln>
            <a:solidFill>
              <a:srgbClr val="00497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5D40AFF-79D7-5912-145A-94F5F4ACEA7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 txBox="1"/>
              <p:nvPr/>
            </p:nvSpPr>
            <p:spPr>
              <a:xfrm>
                <a:off x="-40415" y="2133368"/>
                <a:ext cx="2316688" cy="8925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ts val="1200"/>
                  </a:spcBef>
                </a:pPr>
                <a:r>
                  <a:rPr lang="en-GB" sz="16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Use </a:t>
                </a:r>
                <a14:m>
                  <m:oMath xmlns:m="http://schemas.openxmlformats.org/officeDocument/2006/math">
                    <m:r>
                      <a:rPr lang="en-GB" sz="1600" b="1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𝐩𝐇</m:t>
                    </m:r>
                    <m:r>
                      <a:rPr lang="en-GB" sz="1600" b="1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GB" sz="1600" b="1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𝐥𝐨𝐠</m:t>
                    </m:r>
                    <m:r>
                      <a:rPr lang="en-GB" sz="1600" b="1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⁡[</m:t>
                    </m:r>
                    <m:sSup>
                      <m:sSupPr>
                        <m:ctrlPr>
                          <a:rPr lang="en-GB" sz="16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1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  <m:sup>
                        <m:r>
                          <a:rPr lang="en-GB" sz="1600" b="1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sz="1600" b="1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GB" sz="16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  <a:p>
                <a:pPr algn="ctr">
                  <a:spcBef>
                    <a:spcPts val="1200"/>
                  </a:spcBef>
                </a:pPr>
                <a:r>
                  <a:rPr lang="en-GB" sz="1300" i="1" dirty="0">
                    <a:solidFill>
                      <a:srgbClr val="5AB7CA"/>
                    </a:solidFill>
                    <a:latin typeface="Century Gothic" panose="020B0502020202020204" pitchFamily="34" charset="0"/>
                  </a:rPr>
                  <a:t>HINT: </a:t>
                </a:r>
                <a:r>
                  <a:rPr lang="en-GB" sz="1300" i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Remember to check if the acid is diprotic.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5D40AFF-79D7-5912-145A-94F5F4ACEA7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0415" y="2133368"/>
                <a:ext cx="2316688" cy="892552"/>
              </a:xfrm>
              <a:prstGeom prst="rect">
                <a:avLst/>
              </a:prstGeom>
              <a:blipFill>
                <a:blip r:embed="rId4"/>
                <a:stretch>
                  <a:fillRect t="-2055" r="-1842" b="-54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94D7BE19-F3AA-026B-B9BF-7218C33E02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0741" y="3452310"/>
            <a:ext cx="211565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1400" dirty="0">
                <a:solidFill>
                  <a:srgbClr val="BFDDE8"/>
                </a:solidFill>
                <a:latin typeface="Century Gothic" panose="020B0502020202020204" pitchFamily="34" charset="0"/>
              </a:rPr>
              <a:t>Beyond the remit of the course. Go back and check.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D23E87A-517E-4CE0-C613-97CB08CF0C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9207003" y="3531189"/>
            <a:ext cx="211565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1400" dirty="0">
                <a:solidFill>
                  <a:srgbClr val="BFDDE8"/>
                </a:solidFill>
                <a:latin typeface="Century Gothic" panose="020B0502020202020204" pitchFamily="34" charset="0"/>
              </a:rPr>
              <a:t>Beyond the remit of the course. Go back and check.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352463F-59A9-59BC-6DBB-8B401B0E30D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 txBox="1"/>
              <p:nvPr/>
            </p:nvSpPr>
            <p:spPr>
              <a:xfrm>
                <a:off x="528766" y="5706616"/>
                <a:ext cx="2115651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ts val="1200"/>
                  </a:spcBef>
                </a:pPr>
                <a:r>
                  <a:rPr lang="en-GB" sz="15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Convert the moles of excess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5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500" b="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GB" sz="1500" b="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GB" sz="15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 into a concentration and use </a:t>
                </a:r>
                <a14:m>
                  <m:oMath xmlns:m="http://schemas.openxmlformats.org/officeDocument/2006/math">
                    <m:r>
                      <a:rPr lang="en-GB" sz="1500" b="1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𝐩𝐇</m:t>
                    </m:r>
                    <m:r>
                      <a:rPr lang="en-GB" sz="1500" b="1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GB" sz="1500" b="1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𝐥𝐨𝐠</m:t>
                    </m:r>
                    <m:r>
                      <a:rPr lang="en-GB" sz="1500" b="1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⁡[</m:t>
                    </m:r>
                    <m:sSup>
                      <m:sSupPr>
                        <m:ctrlPr>
                          <a:rPr lang="en-GB" sz="15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500" b="1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  <m:sup>
                        <m:r>
                          <a:rPr lang="en-GB" sz="1500" b="1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sz="1500" b="1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GB" sz="15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352463F-59A9-59BC-6DBB-8B401B0E30D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766" y="5706616"/>
                <a:ext cx="2115651" cy="1015663"/>
              </a:xfrm>
              <a:prstGeom prst="rect">
                <a:avLst/>
              </a:prstGeom>
              <a:blipFill>
                <a:blip r:embed="rId5"/>
                <a:stretch>
                  <a:fillRect t="-599" b="-59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1E79CC1-4E1B-2D30-9F7E-633ED06D24A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 txBox="1"/>
              <p:nvPr/>
            </p:nvSpPr>
            <p:spPr>
              <a:xfrm>
                <a:off x="4370518" y="5686422"/>
                <a:ext cx="2115651" cy="101566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ts val="1200"/>
                  </a:spcBef>
                </a:pPr>
                <a:r>
                  <a:rPr lang="en-GB" sz="15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Convert the moles of excess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5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500" b="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OH</m:t>
                        </m:r>
                      </m:e>
                      <m:sup>
                        <m:r>
                          <a:rPr lang="en-GB" sz="1500" b="0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15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 into a concentration and 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5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500" b="1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𝐊</m:t>
                        </m:r>
                      </m:e>
                      <m:sub>
                        <m:r>
                          <a:rPr lang="en-GB" sz="1500" b="1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𝐰</m:t>
                        </m:r>
                      </m:sub>
                    </m:sSub>
                    <m:r>
                      <a:rPr lang="en-GB" sz="1500" b="1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=[</m:t>
                    </m:r>
                    <m:sSup>
                      <m:sSupPr>
                        <m:ctrlPr>
                          <a:rPr lang="en-GB" sz="15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500" b="1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  <m:sup>
                        <m:r>
                          <a:rPr lang="en-GB" sz="1500" b="1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sz="1500" b="1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][</m:t>
                    </m:r>
                    <m:sSup>
                      <m:sSupPr>
                        <m:ctrlPr>
                          <a:rPr lang="en-GB" sz="15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500" b="1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𝐎𝐇</m:t>
                        </m:r>
                      </m:e>
                      <m:sup>
                        <m:r>
                          <a:rPr lang="en-GB" sz="1500" b="1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sz="1500" b="1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GB" sz="1500" b="1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1E79CC1-4E1B-2D30-9F7E-633ED06D24A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0518" y="5686422"/>
                <a:ext cx="2115651" cy="1015663"/>
              </a:xfrm>
              <a:prstGeom prst="rect">
                <a:avLst/>
              </a:prstGeom>
              <a:blipFill>
                <a:blip r:embed="rId6"/>
                <a:stretch>
                  <a:fillRect t="-602" r="-1729" b="-602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5848C8F-4F25-79CC-1C0D-1776DE37995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 txBox="1"/>
              <p:nvPr/>
            </p:nvSpPr>
            <p:spPr>
              <a:xfrm>
                <a:off x="9153658" y="2017298"/>
                <a:ext cx="2335757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ts val="1200"/>
                  </a:spcBef>
                </a:pPr>
                <a:r>
                  <a:rPr lang="en-GB" sz="16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A </a:t>
                </a:r>
                <a:r>
                  <a:rPr lang="en-GB" sz="16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buffer</a:t>
                </a:r>
                <a:r>
                  <a:rPr lang="en-GB" sz="16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 is made</a:t>
                </a:r>
              </a:p>
              <a:p>
                <a:pPr algn="ctr">
                  <a:spcBef>
                    <a:spcPts val="600"/>
                  </a:spcBef>
                </a:pPr>
                <a:r>
                  <a:rPr lang="en-GB" sz="15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5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500" b="1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𝐊</m:t>
                        </m:r>
                      </m:e>
                      <m:sub>
                        <m:r>
                          <a:rPr lang="en-GB" sz="15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  <m:r>
                      <a:rPr lang="en-GB" sz="1500" b="1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GB" sz="15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1500" b="1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500" b="1" i="0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𝐇</m:t>
                            </m:r>
                          </m:e>
                          <m:sup>
                            <m:r>
                              <a:rPr lang="en-GB" sz="1500" b="1" i="0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sz="15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1500" b="1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500" b="1" i="0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𝐀</m:t>
                            </m:r>
                          </m:e>
                          <m:sup>
                            <m:r>
                              <a:rPr lang="en-GB" sz="1500" b="1" i="0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  <m:r>
                      <a:rPr lang="en-GB" sz="1500" b="1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/[</m:t>
                    </m:r>
                    <m:r>
                      <a:rPr lang="en-GB" sz="1500" b="1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𝐇𝐀</m:t>
                    </m:r>
                    <m:r>
                      <a:rPr lang="en-GB" sz="1500" b="1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] </m:t>
                    </m:r>
                  </m:oMath>
                </a14:m>
                <a:endParaRPr lang="en-GB" sz="150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5848C8F-4F25-79CC-1C0D-1776DE37995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3658" y="2017298"/>
                <a:ext cx="2335757" cy="646331"/>
              </a:xfrm>
              <a:prstGeom prst="rect">
                <a:avLst/>
              </a:prstGeom>
              <a:blipFill>
                <a:blip r:embed="rId7"/>
                <a:stretch>
                  <a:fillRect l="-1044" t="-2830" b="-94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5B38A26-1A15-8852-FB6C-B0B0BEFB70D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 txBox="1"/>
              <p:nvPr/>
            </p:nvSpPr>
            <p:spPr>
              <a:xfrm>
                <a:off x="9223216" y="412987"/>
                <a:ext cx="2115651" cy="8980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ts val="1200"/>
                  </a:spcBef>
                </a:pPr>
                <a:r>
                  <a:rPr lang="en-GB" sz="16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It is a </a:t>
                </a:r>
                <a:br>
                  <a:rPr lang="en-GB" sz="16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</a:br>
                <a:r>
                  <a:rPr lang="en-GB" sz="16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pure weak acid</a:t>
                </a:r>
              </a:p>
              <a:p>
                <a:pPr algn="ctr">
                  <a:spcBef>
                    <a:spcPts val="600"/>
                  </a:spcBef>
                </a:pPr>
                <a:r>
                  <a:rPr lang="en-GB" sz="15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5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500" b="1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𝐊</m:t>
                        </m:r>
                      </m:e>
                      <m:sub>
                        <m:r>
                          <a:rPr lang="en-GB" sz="15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  <m:r>
                      <a:rPr lang="en-GB" sz="1500" b="1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1500" b="1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500" b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[</m:t>
                        </m:r>
                        <m:sSup>
                          <m:sSupPr>
                            <m:ctrlPr>
                              <a:rPr lang="en-GB" sz="15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500" b="1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𝐇</m:t>
                            </m:r>
                          </m:e>
                          <m:sup>
                            <m:r>
                              <a:rPr lang="en-GB" sz="1500" b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en-GB" sz="1500" b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]</m:t>
                        </m:r>
                      </m:e>
                      <m:sup>
                        <m:r>
                          <a:rPr lang="en-GB" sz="1500" b="1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GB" sz="1500" b="1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/[</m:t>
                    </m:r>
                    <m:r>
                      <a:rPr lang="en-GB" sz="1500" b="1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𝐇𝐀</m:t>
                    </m:r>
                    <m:r>
                      <a:rPr lang="en-GB" sz="1500" b="1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GB" sz="150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5B38A26-1A15-8852-FB6C-B0B0BEFB70D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3216" y="412987"/>
                <a:ext cx="2115651" cy="898003"/>
              </a:xfrm>
              <a:prstGeom prst="rect">
                <a:avLst/>
              </a:prstGeom>
              <a:blipFill>
                <a:blip r:embed="rId8"/>
                <a:stretch>
                  <a:fillRect t="-2041" b="-68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6D6D63E-5237-905E-9A32-5C184EF3710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 txBox="1"/>
              <p:nvPr/>
            </p:nvSpPr>
            <p:spPr>
              <a:xfrm>
                <a:off x="9244296" y="4422066"/>
                <a:ext cx="2115651" cy="13029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ts val="1200"/>
                  </a:spcBef>
                </a:pPr>
                <a:r>
                  <a:rPr lang="en-GB" sz="16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The </a:t>
                </a:r>
                <a:r>
                  <a:rPr lang="en-GB" sz="16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strong base </a:t>
                </a:r>
                <a:r>
                  <a:rPr lang="en-GB" sz="16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is in </a:t>
                </a:r>
                <a:r>
                  <a:rPr lang="en-GB" sz="16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excess</a:t>
                </a:r>
                <a:r>
                  <a:rPr lang="en-GB" sz="16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 </a:t>
                </a:r>
              </a:p>
              <a:p>
                <a:pPr algn="ctr">
                  <a:spcBef>
                    <a:spcPts val="200"/>
                  </a:spcBef>
                </a:pPr>
                <a:r>
                  <a:rPr lang="en-GB" sz="15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Convert mol into a </a:t>
                </a:r>
                <a14:m>
                  <m:oMath xmlns:m="http://schemas.openxmlformats.org/officeDocument/2006/math">
                    <m:r>
                      <a:rPr lang="en-GB" sz="1500" b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[</m:t>
                    </m:r>
                    <m:sSup>
                      <m:sSupPr>
                        <m:ctrlPr>
                          <a:rPr lang="en-GB" sz="1500" b="1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500" b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𝐎𝐇</m:t>
                        </m:r>
                      </m:e>
                      <m:sup>
                        <m:r>
                          <a:rPr lang="en-GB" sz="1500" b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sz="1500" b="1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GB" sz="15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 and use </a:t>
                </a:r>
                <a:br>
                  <a:rPr lang="en-GB" sz="15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5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500" b="1" i="0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𝐊</m:t>
                          </m:r>
                        </m:e>
                        <m:sub>
                          <m:r>
                            <a:rPr lang="en-GB" sz="1500" b="1" i="0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𝐰</m:t>
                          </m:r>
                        </m:sub>
                      </m:sSub>
                      <m:r>
                        <a:rPr lang="en-GB" sz="15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=[</m:t>
                      </m:r>
                      <m:sSup>
                        <m:sSupPr>
                          <m:ctrlPr>
                            <a:rPr lang="en-GB" sz="15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500" b="1" i="0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𝐇</m:t>
                          </m:r>
                        </m:e>
                        <m:sup>
                          <m:r>
                            <a:rPr lang="en-GB" sz="1500" b="1" i="0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sz="15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][</m:t>
                      </m:r>
                      <m:sSup>
                        <m:sSupPr>
                          <m:ctrlPr>
                            <a:rPr lang="en-GB" sz="15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500" b="1" i="0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𝐎𝐇</m:t>
                          </m:r>
                        </m:e>
                        <m:sup>
                          <m:r>
                            <a:rPr lang="en-GB" sz="1500" b="1" i="0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sz="1500" b="1" i="0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50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6D6D63E-5237-905E-9A32-5C184EF3710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4296" y="4422066"/>
                <a:ext cx="2115651" cy="1302921"/>
              </a:xfrm>
              <a:prstGeom prst="rect">
                <a:avLst/>
              </a:prstGeom>
              <a:blipFill>
                <a:blip r:embed="rId9"/>
                <a:stretch>
                  <a:fillRect t="-1402" b="-28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C6E6361-6D4A-ACA3-6C75-05AD9B72766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 txBox="1"/>
              <p:nvPr/>
            </p:nvSpPr>
            <p:spPr>
              <a:xfrm>
                <a:off x="8013181" y="5799681"/>
                <a:ext cx="3899881" cy="1056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ts val="1200"/>
                  </a:spcBef>
                </a:pPr>
                <a:r>
                  <a:rPr lang="en-GB" sz="16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A </a:t>
                </a:r>
                <a:r>
                  <a:rPr lang="en-GB" sz="1600" b="1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buffer</a:t>
                </a:r>
                <a:r>
                  <a:rPr lang="en-GB" sz="16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 is made </a:t>
                </a:r>
              </a:p>
              <a:p>
                <a:pPr algn="ctr">
                  <a:spcBef>
                    <a:spcPts val="200"/>
                  </a:spcBef>
                </a:pPr>
                <a:r>
                  <a:rPr lang="en-GB" sz="15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Calculate the mol of </a:t>
                </a:r>
                <a:r>
                  <a:rPr lang="en-GB" sz="1500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HA</a:t>
                </a:r>
                <a:r>
                  <a:rPr lang="en-GB" sz="15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500" b="1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500" b="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p>
                        <m:r>
                          <a:rPr lang="en-GB" sz="1500" b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1500" dirty="0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 in the equilibrium, convert into concentrations and 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5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500" b="1" i="0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𝐊</m:t>
                        </m:r>
                      </m:e>
                      <m:sub>
                        <m:r>
                          <a:rPr lang="en-GB" sz="15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  <m:r>
                      <a:rPr lang="en-GB" sz="1500" b="1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GB" sz="15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1500" b="1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500" b="1" i="0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𝐇</m:t>
                            </m:r>
                          </m:e>
                          <m:sup>
                            <m:r>
                              <a:rPr lang="en-GB" sz="1500" b="1" i="0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sz="15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1500" b="1" i="1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500" b="1" i="0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𝐀</m:t>
                            </m:r>
                          </m:e>
                          <m:sup>
                            <m:r>
                              <a:rPr lang="en-GB" sz="1500" b="1" i="0" dirty="0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e>
                    </m:d>
                    <m:r>
                      <a:rPr lang="en-GB" sz="1500" b="1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/[</m:t>
                    </m:r>
                    <m:r>
                      <a:rPr lang="en-GB" sz="1500" b="1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𝐇𝐀</m:t>
                    </m:r>
                    <m:r>
                      <a:rPr lang="en-GB" sz="1500" b="1" i="0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] </m:t>
                    </m:r>
                  </m:oMath>
                </a14:m>
                <a:endParaRPr lang="en-GB" sz="1500" dirty="0">
                  <a:solidFill>
                    <a:schemeClr val="bg1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C6E6361-6D4A-ACA3-6C75-05AD9B72766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3181" y="5799681"/>
                <a:ext cx="3899881" cy="1056700"/>
              </a:xfrm>
              <a:prstGeom prst="rect">
                <a:avLst/>
              </a:prstGeom>
              <a:blipFill>
                <a:blip r:embed="rId10"/>
                <a:stretch>
                  <a:fillRect t="-1724" r="-1875" b="-574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8ABA6109-B4F3-B574-325F-6291325DC1A0}"/>
              </a:ext>
            </a:extLst>
          </p:cNvPr>
          <p:cNvSpPr txBox="1"/>
          <p:nvPr/>
        </p:nvSpPr>
        <p:spPr>
          <a:xfrm>
            <a:off x="2570589" y="2076817"/>
            <a:ext cx="211565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1400" dirty="0">
                <a:latin typeface="Century Gothic" panose="020B0502020202020204" pitchFamily="34" charset="0"/>
              </a:rPr>
              <a:t>Is the </a:t>
            </a:r>
            <a:r>
              <a:rPr lang="en-GB" sz="1400" b="1" dirty="0">
                <a:latin typeface="Century Gothic" panose="020B0502020202020204" pitchFamily="34" charset="0"/>
              </a:rPr>
              <a:t>strong </a:t>
            </a:r>
            <a:br>
              <a:rPr lang="en-GB" sz="1400" b="1" dirty="0">
                <a:latin typeface="Century Gothic" panose="020B0502020202020204" pitchFamily="34" charset="0"/>
              </a:rPr>
            </a:br>
            <a:r>
              <a:rPr lang="en-GB" sz="1400" b="1" dirty="0">
                <a:latin typeface="Century Gothic" panose="020B0502020202020204" pitchFamily="34" charset="0"/>
              </a:rPr>
              <a:t>acid </a:t>
            </a:r>
            <a:r>
              <a:rPr lang="en-GB" sz="1400" dirty="0">
                <a:latin typeface="Century Gothic" panose="020B0502020202020204" pitchFamily="34" charset="0"/>
              </a:rPr>
              <a:t>reacting with anything?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C7AA05F-DC51-A8D9-9E7C-754FE3D1FF0F}"/>
              </a:ext>
            </a:extLst>
          </p:cNvPr>
          <p:cNvSpPr txBox="1"/>
          <p:nvPr/>
        </p:nvSpPr>
        <p:spPr>
          <a:xfrm>
            <a:off x="2574061" y="3480219"/>
            <a:ext cx="211565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1400" dirty="0">
                <a:latin typeface="Century Gothic" panose="020B0502020202020204" pitchFamily="34" charset="0"/>
              </a:rPr>
              <a:t>Is the </a:t>
            </a:r>
            <a:r>
              <a:rPr lang="en-GB" sz="1400" b="1" dirty="0">
                <a:latin typeface="Century Gothic" panose="020B0502020202020204" pitchFamily="34" charset="0"/>
              </a:rPr>
              <a:t>strong </a:t>
            </a:r>
            <a:br>
              <a:rPr lang="en-GB" sz="1400" b="1" dirty="0">
                <a:latin typeface="Century Gothic" panose="020B0502020202020204" pitchFamily="34" charset="0"/>
              </a:rPr>
            </a:br>
            <a:r>
              <a:rPr lang="en-GB" sz="1400" b="1" dirty="0">
                <a:latin typeface="Century Gothic" panose="020B0502020202020204" pitchFamily="34" charset="0"/>
              </a:rPr>
              <a:t>acid </a:t>
            </a:r>
            <a:r>
              <a:rPr lang="en-GB" sz="1400" dirty="0">
                <a:latin typeface="Century Gothic" panose="020B0502020202020204" pitchFamily="34" charset="0"/>
              </a:rPr>
              <a:t>reacting with a strong base?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CED4BA-E3DD-D81B-FCBB-1C708618ED14}"/>
              </a:ext>
            </a:extLst>
          </p:cNvPr>
          <p:cNvSpPr txBox="1"/>
          <p:nvPr/>
        </p:nvSpPr>
        <p:spPr>
          <a:xfrm>
            <a:off x="2350574" y="5050465"/>
            <a:ext cx="2561654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1400" dirty="0">
                <a:latin typeface="Century Gothic" panose="020B0502020202020204" pitchFamily="34" charset="0"/>
              </a:rPr>
              <a:t>Which is </a:t>
            </a:r>
            <a:r>
              <a:rPr lang="en-GB" sz="1400" b="1" dirty="0">
                <a:latin typeface="Century Gothic" panose="020B0502020202020204" pitchFamily="34" charset="0"/>
              </a:rPr>
              <a:t>in excess</a:t>
            </a:r>
            <a:r>
              <a:rPr lang="en-GB" sz="1400" dirty="0">
                <a:latin typeface="Century Gothic" panose="020B0502020202020204" pitchFamily="34" charset="0"/>
              </a:rPr>
              <a:t>?</a:t>
            </a:r>
            <a:br>
              <a:rPr lang="en-GB" sz="1200" dirty="0">
                <a:latin typeface="Century Gothic" panose="020B0502020202020204" pitchFamily="34" charset="0"/>
              </a:rPr>
            </a:br>
            <a:r>
              <a:rPr lang="en-GB" sz="1050" i="1" dirty="0">
                <a:solidFill>
                  <a:srgbClr val="004976"/>
                </a:solidFill>
                <a:latin typeface="Century Gothic" panose="020B0502020202020204" pitchFamily="34" charset="0"/>
              </a:rPr>
              <a:t>HINT:</a:t>
            </a:r>
            <a:r>
              <a:rPr lang="en-GB" sz="1050" i="1" dirty="0">
                <a:latin typeface="Century Gothic" panose="020B0502020202020204" pitchFamily="34" charset="0"/>
              </a:rPr>
              <a:t> Check the stoichiometry </a:t>
            </a:r>
            <a:br>
              <a:rPr lang="en-GB" sz="1050" i="1" dirty="0">
                <a:latin typeface="Century Gothic" panose="020B0502020202020204" pitchFamily="34" charset="0"/>
              </a:rPr>
            </a:br>
            <a:r>
              <a:rPr lang="en-GB" sz="1050" i="1" dirty="0">
                <a:latin typeface="Century Gothic" panose="020B0502020202020204" pitchFamily="34" charset="0"/>
              </a:rPr>
              <a:t>of the reaction.</a:t>
            </a:r>
            <a:endParaRPr lang="en-GB" sz="1200" i="1" dirty="0"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342E9EE-871E-BFAE-3D66-DDAE35C2213F}"/>
                  </a:ext>
                </a:extLst>
              </p:cNvPr>
              <p:cNvSpPr txBox="1"/>
              <p:nvPr/>
            </p:nvSpPr>
            <p:spPr>
              <a:xfrm>
                <a:off x="6630265" y="2008520"/>
                <a:ext cx="2115651" cy="7386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ts val="1200"/>
                  </a:spcBef>
                </a:pPr>
                <a:r>
                  <a:rPr lang="en-GB" sz="1400" dirty="0">
                    <a:latin typeface="Century Gothic" panose="020B0502020202020204" pitchFamily="34" charset="0"/>
                  </a:rPr>
                  <a:t>Is the weak </a:t>
                </a:r>
                <a:br>
                  <a:rPr lang="en-GB" sz="1400" dirty="0">
                    <a:latin typeface="Century Gothic" panose="020B0502020202020204" pitchFamily="34" charset="0"/>
                  </a:rPr>
                </a:br>
                <a:r>
                  <a:rPr lang="en-GB" sz="1400" dirty="0">
                    <a:latin typeface="Century Gothic" panose="020B0502020202020204" pitchFamily="34" charset="0"/>
                  </a:rPr>
                  <a:t>acid mixed with its </a:t>
                </a:r>
                <a:r>
                  <a:rPr lang="en-GB" sz="1400" b="1" dirty="0">
                    <a:latin typeface="Century Gothic" panose="020B0502020202020204" pitchFamily="34" charset="0"/>
                  </a:rPr>
                  <a:t>conjugate base,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𝐀</m:t>
                        </m:r>
                      </m:e>
                      <m:sup>
                        <m:r>
                          <a:rPr lang="en-GB" sz="1400" b="1" i="0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1400" dirty="0">
                    <a:latin typeface="Century Gothic" panose="020B0502020202020204" pitchFamily="34" charset="0"/>
                  </a:rPr>
                  <a:t>?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342E9EE-871E-BFAE-3D66-DDAE35C221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0265" y="2008520"/>
                <a:ext cx="2115651" cy="738664"/>
              </a:xfrm>
              <a:prstGeom prst="rect">
                <a:avLst/>
              </a:prstGeom>
              <a:blipFill>
                <a:blip r:embed="rId12"/>
                <a:stretch>
                  <a:fillRect t="-820" b="-73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>
            <a:extLst>
              <a:ext uri="{FF2B5EF4-FFF2-40B4-BE49-F238E27FC236}">
                <a16:creationId xmlns:a16="http://schemas.microsoft.com/office/drawing/2014/main" id="{139BF863-F85C-772F-EFCD-5F333520D83A}"/>
              </a:ext>
            </a:extLst>
          </p:cNvPr>
          <p:cNvSpPr txBox="1"/>
          <p:nvPr/>
        </p:nvSpPr>
        <p:spPr>
          <a:xfrm>
            <a:off x="6685343" y="3597316"/>
            <a:ext cx="211565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1400" dirty="0">
                <a:latin typeface="Century Gothic" panose="020B0502020202020204" pitchFamily="34" charset="0"/>
              </a:rPr>
              <a:t>Is the weak </a:t>
            </a:r>
            <a:br>
              <a:rPr lang="en-GB" sz="1400" dirty="0">
                <a:latin typeface="Century Gothic" panose="020B0502020202020204" pitchFamily="34" charset="0"/>
              </a:rPr>
            </a:br>
            <a:r>
              <a:rPr lang="en-GB" sz="1400" dirty="0">
                <a:latin typeface="Century Gothic" panose="020B0502020202020204" pitchFamily="34" charset="0"/>
              </a:rPr>
              <a:t>acid</a:t>
            </a:r>
            <a:r>
              <a:rPr lang="en-GB" sz="1400" b="1" dirty="0">
                <a:latin typeface="Century Gothic" panose="020B0502020202020204" pitchFamily="34" charset="0"/>
              </a:rPr>
              <a:t> </a:t>
            </a:r>
            <a:r>
              <a:rPr lang="en-GB" sz="1400" dirty="0">
                <a:latin typeface="Century Gothic" panose="020B0502020202020204" pitchFamily="34" charset="0"/>
              </a:rPr>
              <a:t>reacting with a </a:t>
            </a:r>
            <a:r>
              <a:rPr lang="en-GB" sz="1400" b="1" dirty="0">
                <a:latin typeface="Century Gothic" panose="020B0502020202020204" pitchFamily="34" charset="0"/>
              </a:rPr>
              <a:t>strong base</a:t>
            </a:r>
            <a:r>
              <a:rPr lang="en-GB" sz="1400" dirty="0">
                <a:latin typeface="Century Gothic" panose="020B0502020202020204" pitchFamily="34" charset="0"/>
              </a:rPr>
              <a:t>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4777DD78-DB47-24F6-EB24-0C15FDD2042C}"/>
                  </a:ext>
                </a:extLst>
              </p:cNvPr>
              <p:cNvSpPr txBox="1"/>
              <p:nvPr/>
            </p:nvSpPr>
            <p:spPr>
              <a:xfrm>
                <a:off x="6633467" y="5100432"/>
                <a:ext cx="2115651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ts val="1200"/>
                  </a:spcBef>
                </a:pPr>
                <a:r>
                  <a:rPr lang="en-GB" sz="1400" dirty="0">
                    <a:latin typeface="Century Gothic" panose="020B0502020202020204" pitchFamily="34" charset="0"/>
                  </a:rPr>
                  <a:t>Is the weak </a:t>
                </a:r>
                <a:br>
                  <a:rPr lang="en-GB" sz="1400" dirty="0">
                    <a:latin typeface="Century Gothic" panose="020B0502020202020204" pitchFamily="34" charset="0"/>
                  </a:rPr>
                </a:br>
                <a:r>
                  <a:rPr lang="en-GB" sz="1400" dirty="0">
                    <a:latin typeface="Century Gothic" panose="020B0502020202020204" pitchFamily="34" charset="0"/>
                  </a:rPr>
                  <a:t>acid,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400" i="0" dirty="0" smtClean="0">
                        <a:latin typeface="Cambria Math" panose="02040503050406030204" pitchFamily="18" charset="0"/>
                      </a:rPr>
                      <m:t>HA</m:t>
                    </m:r>
                  </m:oMath>
                </a14:m>
                <a:r>
                  <a:rPr lang="en-GB" sz="1400" dirty="0">
                    <a:latin typeface="Century Gothic" panose="020B0502020202020204" pitchFamily="34" charset="0"/>
                  </a:rPr>
                  <a:t> </a:t>
                </a:r>
                <a:r>
                  <a:rPr lang="en-GB" sz="1400" b="1" dirty="0">
                    <a:latin typeface="Century Gothic" panose="020B0502020202020204" pitchFamily="34" charset="0"/>
                  </a:rPr>
                  <a:t>in excess?</a:t>
                </a:r>
                <a:endParaRPr lang="en-GB" sz="1400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4777DD78-DB47-24F6-EB24-0C15FDD204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3467" y="5100432"/>
                <a:ext cx="2115651" cy="523220"/>
              </a:xfrm>
              <a:prstGeom prst="rect">
                <a:avLst/>
              </a:prstGeom>
              <a:blipFill>
                <a:blip r:embed="rId13"/>
                <a:stretch>
                  <a:fillRect t="-2326" b="-104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60A6F52-9664-B6C8-CE40-B69036385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14" idx="1"/>
          </p:cNvCxnSpPr>
          <p:nvPr/>
        </p:nvCxnSpPr>
        <p:spPr>
          <a:xfrm flipV="1">
            <a:off x="3355368" y="966971"/>
            <a:ext cx="3178408" cy="14995"/>
          </a:xfrm>
          <a:prstGeom prst="straightConnector1">
            <a:avLst/>
          </a:prstGeom>
          <a:ln w="28575">
            <a:solidFill>
              <a:srgbClr val="0049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37E619B4-F619-7A61-5EE6-1C2B1F836F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3628414" y="1282782"/>
            <a:ext cx="4" cy="481003"/>
          </a:xfrm>
          <a:prstGeom prst="straightConnector1">
            <a:avLst/>
          </a:prstGeom>
          <a:ln w="28575">
            <a:solidFill>
              <a:srgbClr val="0049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0E491FF7-69A4-4CBD-92C0-191C320B9B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H="1">
            <a:off x="3346315" y="1282782"/>
            <a:ext cx="282103" cy="0"/>
          </a:xfrm>
          <a:prstGeom prst="line">
            <a:avLst/>
          </a:prstGeom>
          <a:ln w="28575">
            <a:solidFill>
              <a:srgbClr val="0049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02DD3A6B-8E10-C613-D167-C44C2D2306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12" idx="0"/>
          </p:cNvCxnSpPr>
          <p:nvPr/>
        </p:nvCxnSpPr>
        <p:spPr>
          <a:xfrm flipH="1">
            <a:off x="3628417" y="3036984"/>
            <a:ext cx="1" cy="163252"/>
          </a:xfrm>
          <a:prstGeom prst="straightConnector1">
            <a:avLst/>
          </a:prstGeom>
          <a:ln w="28575">
            <a:solidFill>
              <a:srgbClr val="0049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C3BD355E-000B-7DF9-BAA9-D8378ADE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3628417" y="4484287"/>
            <a:ext cx="1" cy="188164"/>
          </a:xfrm>
          <a:prstGeom prst="straightConnector1">
            <a:avLst/>
          </a:prstGeom>
          <a:ln w="28575">
            <a:solidFill>
              <a:srgbClr val="0049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C252DD40-6E75-8D1C-215A-91F350F7F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596313" y="5334847"/>
            <a:ext cx="0" cy="346560"/>
          </a:xfrm>
          <a:prstGeom prst="straightConnector1">
            <a:avLst/>
          </a:prstGeom>
          <a:ln w="28575">
            <a:solidFill>
              <a:srgbClr val="0049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D88937E-44B8-2C1F-FC53-E0748FF569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5417024" y="5349826"/>
            <a:ext cx="2266" cy="301407"/>
          </a:xfrm>
          <a:prstGeom prst="straightConnector1">
            <a:avLst/>
          </a:prstGeom>
          <a:ln w="28575">
            <a:solidFill>
              <a:srgbClr val="0049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D8DCA290-A9AD-8274-E493-990BEBA6DA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 flipV="1">
            <a:off x="1580097" y="5320790"/>
            <a:ext cx="770477" cy="10325"/>
          </a:xfrm>
          <a:prstGeom prst="line">
            <a:avLst/>
          </a:prstGeom>
          <a:ln w="28575">
            <a:solidFill>
              <a:srgbClr val="0049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4B4D074F-CA78-28E5-4000-4857A97315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 flipV="1">
            <a:off x="4912228" y="5341078"/>
            <a:ext cx="515053" cy="8748"/>
          </a:xfrm>
          <a:prstGeom prst="line">
            <a:avLst/>
          </a:prstGeom>
          <a:ln w="28575">
            <a:solidFill>
              <a:srgbClr val="00497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DFF59D1E-E3C9-0E46-C51D-8E5B2798CB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2208179" y="2409933"/>
            <a:ext cx="279835" cy="0"/>
          </a:xfrm>
          <a:prstGeom prst="straightConnector1">
            <a:avLst/>
          </a:prstGeom>
          <a:ln w="28575">
            <a:solidFill>
              <a:srgbClr val="0049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B7210779-AC5E-6EE3-0B9B-7C9850CBF0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2189813" y="3839709"/>
            <a:ext cx="279835" cy="0"/>
          </a:xfrm>
          <a:prstGeom prst="straightConnector1">
            <a:avLst/>
          </a:prstGeom>
          <a:ln w="28575">
            <a:solidFill>
              <a:srgbClr val="0049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72267E0A-DD83-51E8-C30E-25F31FCE37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8810049" y="966970"/>
            <a:ext cx="406007" cy="1"/>
          </a:xfrm>
          <a:prstGeom prst="straightConnector1">
            <a:avLst/>
          </a:prstGeom>
          <a:ln w="28575">
            <a:solidFill>
              <a:srgbClr val="0049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5400786B-AAB7-2C47-1463-9FAA433279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9027268" y="2442000"/>
            <a:ext cx="179731" cy="2814"/>
          </a:xfrm>
          <a:prstGeom prst="straightConnector1">
            <a:avLst/>
          </a:prstGeom>
          <a:ln w="28575">
            <a:solidFill>
              <a:srgbClr val="0049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F6A1D06F-7D7F-5576-9B5A-5B18F3E496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42" idx="3"/>
          </p:cNvCxnSpPr>
          <p:nvPr/>
        </p:nvCxnSpPr>
        <p:spPr>
          <a:xfrm>
            <a:off x="8800994" y="3966648"/>
            <a:ext cx="406005" cy="0"/>
          </a:xfrm>
          <a:prstGeom prst="straightConnector1">
            <a:avLst/>
          </a:prstGeom>
          <a:ln w="28575">
            <a:solidFill>
              <a:srgbClr val="0049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40C28652-3B4A-7F54-2E86-B44C21A216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stCxn id="17" idx="3"/>
          </p:cNvCxnSpPr>
          <p:nvPr/>
        </p:nvCxnSpPr>
        <p:spPr>
          <a:xfrm>
            <a:off x="8800996" y="5396018"/>
            <a:ext cx="401366" cy="10163"/>
          </a:xfrm>
          <a:prstGeom prst="straightConnector1">
            <a:avLst/>
          </a:prstGeom>
          <a:ln w="28575">
            <a:solidFill>
              <a:srgbClr val="0049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0DDA861B-C3C0-BDAF-8571-93D232423F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938188" y="4761958"/>
            <a:ext cx="3330071" cy="306462"/>
          </a:xfrm>
          <a:prstGeom prst="rect">
            <a:avLst/>
          </a:prstGeom>
          <a:solidFill>
            <a:srgbClr val="5AB7CA"/>
          </a:solidFill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1400" dirty="0">
                <a:latin typeface="Century Gothic" panose="020B0502020202020204" pitchFamily="34" charset="0"/>
              </a:rPr>
              <a:t>It is a </a:t>
            </a:r>
            <a:r>
              <a:rPr lang="en-GB" sz="1400" b="1" dirty="0">
                <a:latin typeface="Century Gothic" panose="020B0502020202020204" pitchFamily="34" charset="0"/>
              </a:rPr>
              <a:t>simple neutralisation reaction. </a:t>
            </a:r>
            <a:endParaRPr lang="en-GB" sz="1400" dirty="0"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EBBD4E29-EA57-D06C-C692-023F162738F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 txBox="1"/>
              <p:nvPr/>
            </p:nvSpPr>
            <p:spPr>
              <a:xfrm>
                <a:off x="6038736" y="4825083"/>
                <a:ext cx="3096816" cy="307777"/>
              </a:xfrm>
              <a:prstGeom prst="rect">
                <a:avLst/>
              </a:prstGeom>
              <a:solidFill>
                <a:srgbClr val="5AB7CA"/>
              </a:solidFill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ts val="1200"/>
                  </a:spcBef>
                </a:pPr>
                <a:r>
                  <a:rPr lang="en-GB" sz="1400" b="1" dirty="0">
                    <a:latin typeface="Century Gothic" panose="020B0502020202020204" pitchFamily="34" charset="0"/>
                  </a:rPr>
                  <a:t>Calculate the mol of </a:t>
                </a:r>
                <a:r>
                  <a:rPr lang="en-GB" sz="1400" b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HA</a:t>
                </a:r>
                <a:r>
                  <a:rPr lang="en-GB" sz="1400" b="1" dirty="0">
                    <a:latin typeface="Century Gothic" panose="020B0502020202020204" pitchFamily="34" charset="0"/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b="1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1" i="0" dirty="0" smtClean="0">
                            <a:latin typeface="Cambria Math" panose="02040503050406030204" pitchFamily="18" charset="0"/>
                          </a:rPr>
                          <m:t>𝐎𝐇</m:t>
                        </m:r>
                      </m:e>
                      <m:sup>
                        <m:r>
                          <a:rPr lang="en-GB" sz="1400" b="1" i="0" dirty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GB" sz="1400" b="1" baseline="30000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EBBD4E29-EA57-D06C-C692-023F162738F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8736" y="4825083"/>
                <a:ext cx="3096816" cy="307777"/>
              </a:xfrm>
              <a:prstGeom prst="rect">
                <a:avLst/>
              </a:prstGeom>
              <a:blipFill>
                <a:blip r:embed="rId14"/>
                <a:stretch>
                  <a:fillRect t="-6000" b="-1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5" name="TextBox 94">
            <a:extLst>
              <a:ext uri="{FF2B5EF4-FFF2-40B4-BE49-F238E27FC236}">
                <a16:creationId xmlns:a16="http://schemas.microsoft.com/office/drawing/2014/main" id="{8872B4CA-67F1-3D55-36AD-14AEFC0A04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628418" y="2948618"/>
            <a:ext cx="649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4976"/>
                </a:solidFill>
                <a:latin typeface="Century Gothic" panose="020B0502020202020204" pitchFamily="34" charset="0"/>
              </a:rPr>
              <a:t>Yes</a:t>
            </a:r>
            <a:endParaRPr lang="en-GB" sz="1400" b="1" dirty="0">
              <a:solidFill>
                <a:srgbClr val="004976"/>
              </a:solidFill>
              <a:latin typeface="Century Gothic" panose="020B0502020202020204" pitchFamily="34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E339F6D7-6020-F6E9-9D75-D949BDDBB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723156" y="3079930"/>
            <a:ext cx="525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4976"/>
                </a:solidFill>
                <a:latin typeface="Century Gothic" panose="020B0502020202020204" pitchFamily="34" charset="0"/>
              </a:rPr>
              <a:t>No</a:t>
            </a:r>
            <a:endParaRPr lang="en-GB" sz="1400" b="1" dirty="0">
              <a:solidFill>
                <a:srgbClr val="004976"/>
              </a:solidFill>
              <a:latin typeface="Century Gothic" panose="020B0502020202020204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82FC3A3-C8C5-112F-1728-B33FCF442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616624" y="4396907"/>
            <a:ext cx="649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4976"/>
                </a:solidFill>
                <a:latin typeface="Century Gothic" panose="020B0502020202020204" pitchFamily="34" charset="0"/>
              </a:rPr>
              <a:t>Yes</a:t>
            </a:r>
            <a:endParaRPr lang="en-GB" sz="1400" b="1" dirty="0">
              <a:solidFill>
                <a:srgbClr val="004976"/>
              </a:solidFill>
              <a:latin typeface="Century Gothic" panose="020B0502020202020204" pitchFamily="34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813117D-4950-FFF0-7FBF-EF9050F4A7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418600" y="6251747"/>
            <a:ext cx="649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4976"/>
                </a:solidFill>
                <a:latin typeface="Century Gothic" panose="020B0502020202020204" pitchFamily="34" charset="0"/>
              </a:rPr>
              <a:t>Yes</a:t>
            </a:r>
            <a:endParaRPr lang="en-GB" sz="1400" b="1" dirty="0">
              <a:solidFill>
                <a:srgbClr val="004976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F05E6B98-C192-2A0A-E529-23B6467308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664968" y="6317821"/>
            <a:ext cx="337154" cy="0"/>
          </a:xfrm>
          <a:prstGeom prst="straightConnector1">
            <a:avLst/>
          </a:prstGeom>
          <a:ln w="28575">
            <a:solidFill>
              <a:srgbClr val="0049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:a16="http://schemas.microsoft.com/office/drawing/2014/main" id="{573AAFAD-9227-7EAB-FA90-FDB86409D6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677554" y="4497049"/>
            <a:ext cx="649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4976"/>
                </a:solidFill>
                <a:latin typeface="Century Gothic" panose="020B0502020202020204" pitchFamily="34" charset="0"/>
              </a:rPr>
              <a:t>Yes</a:t>
            </a:r>
            <a:endParaRPr lang="en-GB" sz="1400" b="1" dirty="0">
              <a:solidFill>
                <a:srgbClr val="004976"/>
              </a:solidFill>
              <a:latin typeface="Century Gothic" panose="020B0502020202020204" pitchFamily="34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BF1FB7F-AABA-9E04-4CB7-2BFD938BB2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695926" y="1510810"/>
            <a:ext cx="649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4976"/>
                </a:solidFill>
                <a:latin typeface="Century Gothic" panose="020B0502020202020204" pitchFamily="34" charset="0"/>
              </a:rPr>
              <a:t>Yes</a:t>
            </a:r>
            <a:endParaRPr lang="en-GB" sz="1400" b="1" dirty="0">
              <a:solidFill>
                <a:srgbClr val="004976"/>
              </a:solidFill>
              <a:latin typeface="Century Gothic" panose="020B0502020202020204" pitchFamily="34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4842A91-D66E-F90B-EBCE-7B21F3E1F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726219" y="2499541"/>
            <a:ext cx="649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4976"/>
                </a:solidFill>
                <a:latin typeface="Century Gothic" panose="020B0502020202020204" pitchFamily="34" charset="0"/>
              </a:rPr>
              <a:t>Yes</a:t>
            </a:r>
            <a:endParaRPr lang="en-GB" sz="1400" b="1" dirty="0">
              <a:solidFill>
                <a:srgbClr val="004976"/>
              </a:solidFill>
              <a:latin typeface="Century Gothic" panose="020B0502020202020204" pitchFamily="34" charset="0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0416456-C588-9D68-8A08-B7E7A487DA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805438" y="5360575"/>
            <a:ext cx="525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4976"/>
                </a:solidFill>
                <a:latin typeface="Century Gothic" panose="020B0502020202020204" pitchFamily="34" charset="0"/>
              </a:rPr>
              <a:t>No</a:t>
            </a:r>
            <a:endParaRPr lang="en-GB" sz="1400" b="1" dirty="0">
              <a:solidFill>
                <a:srgbClr val="004976"/>
              </a:solidFill>
              <a:latin typeface="Century Gothic" panose="020B0502020202020204" pitchFamily="34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335B3B7E-0ACF-DAA8-B5FD-341A12A79C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787837" y="3941384"/>
            <a:ext cx="525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4976"/>
                </a:solidFill>
                <a:latin typeface="Century Gothic" panose="020B0502020202020204" pitchFamily="34" charset="0"/>
              </a:rPr>
              <a:t>No</a:t>
            </a:r>
            <a:endParaRPr lang="en-GB" sz="1400" b="1" dirty="0">
              <a:solidFill>
                <a:srgbClr val="004976"/>
              </a:solidFill>
              <a:latin typeface="Century Gothic" panose="020B0502020202020204" pitchFamily="34" charset="0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8356920-A1D1-03C7-8EB7-50A2C5F6E8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224912" y="3931856"/>
            <a:ext cx="525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4976"/>
                </a:solidFill>
                <a:latin typeface="Century Gothic" panose="020B0502020202020204" pitchFamily="34" charset="0"/>
              </a:rPr>
              <a:t>No</a:t>
            </a:r>
            <a:endParaRPr lang="en-GB" sz="1400" b="1" dirty="0">
              <a:solidFill>
                <a:srgbClr val="004976"/>
              </a:solidFill>
              <a:latin typeface="Century Gothic" panose="020B0502020202020204" pitchFamily="34" charset="0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A4BD96E-6124-5D65-3590-506EE4C355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2178952" y="2571244"/>
            <a:ext cx="525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4976"/>
                </a:solidFill>
                <a:latin typeface="Century Gothic" panose="020B0502020202020204" pitchFamily="34" charset="0"/>
              </a:rPr>
              <a:t>No</a:t>
            </a:r>
            <a:endParaRPr lang="en-GB" sz="1400" b="1" dirty="0">
              <a:solidFill>
                <a:srgbClr val="004976"/>
              </a:solidFill>
              <a:latin typeface="Century Gothic" panose="020B0502020202020204" pitchFamily="34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63BBCC7E-F2AC-402C-9CB6-3A270A9F09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8805324" y="989043"/>
            <a:ext cx="525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4976"/>
                </a:solidFill>
                <a:latin typeface="Century Gothic" panose="020B0502020202020204" pitchFamily="34" charset="0"/>
              </a:rPr>
              <a:t>No</a:t>
            </a:r>
            <a:endParaRPr lang="en-GB" sz="1400" b="1" dirty="0">
              <a:solidFill>
                <a:srgbClr val="004976"/>
              </a:solidFill>
              <a:latin typeface="Century Gothic" panose="020B0502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29867211-1BC2-A16D-366F-39635A99EE1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 txBox="1"/>
              <p:nvPr/>
            </p:nvSpPr>
            <p:spPr>
              <a:xfrm>
                <a:off x="5388063" y="5312679"/>
                <a:ext cx="65404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600" b="1" i="1" dirty="0" smtClean="0">
                              <a:solidFill>
                                <a:srgbClr val="00497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1" dirty="0">
                              <a:solidFill>
                                <a:srgbClr val="004976"/>
                              </a:solidFill>
                              <a:latin typeface="Cambria Math" panose="02040503050406030204" pitchFamily="18" charset="0"/>
                            </a:rPr>
                            <m:t>𝐎𝐇</m:t>
                          </m:r>
                        </m:e>
                        <m:sup>
                          <m:r>
                            <a:rPr lang="en-GB" sz="1600" b="1" dirty="0">
                              <a:solidFill>
                                <a:srgbClr val="004976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 sz="1600" b="1" dirty="0">
                  <a:solidFill>
                    <a:srgbClr val="004976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14" name="TextBox 113">
                <a:extLst>
                  <a:ext uri="{FF2B5EF4-FFF2-40B4-BE49-F238E27FC236}">
                    <a16:creationId xmlns:a16="http://schemas.microsoft.com/office/drawing/2014/main" id="{29867211-1BC2-A16D-366F-39635A99EE1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8063" y="5312679"/>
                <a:ext cx="654045" cy="33855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118CCC38-2E32-825A-6BC3-E67911915D5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 txBox="1"/>
              <p:nvPr/>
            </p:nvSpPr>
            <p:spPr>
              <a:xfrm>
                <a:off x="1171971" y="5297997"/>
                <a:ext cx="514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600" b="1" i="1" dirty="0" smtClean="0">
                              <a:solidFill>
                                <a:srgbClr val="00497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1" i="0" dirty="0" smtClean="0">
                              <a:solidFill>
                                <a:srgbClr val="004976"/>
                              </a:solidFill>
                              <a:latin typeface="Cambria Math" panose="02040503050406030204" pitchFamily="18" charset="0"/>
                            </a:rPr>
                            <m:t>𝐇</m:t>
                          </m:r>
                        </m:e>
                        <m:sup>
                          <m:r>
                            <a:rPr lang="en-GB" sz="1600" b="1" i="0" dirty="0" smtClean="0">
                              <a:solidFill>
                                <a:srgbClr val="004976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 sz="1400" b="1" dirty="0">
                  <a:solidFill>
                    <a:srgbClr val="004976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118CCC38-2E32-825A-6BC3-E67911915D5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1971" y="5297997"/>
                <a:ext cx="514455" cy="338554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6" name="TextBox 115">
            <a:extLst>
              <a:ext uri="{FF2B5EF4-FFF2-40B4-BE49-F238E27FC236}">
                <a16:creationId xmlns:a16="http://schemas.microsoft.com/office/drawing/2014/main" id="{E7C23F4C-4486-C4B4-853F-164B3994B5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3657827" y="1321850"/>
            <a:ext cx="1495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4976"/>
                </a:solidFill>
                <a:latin typeface="Century Gothic" panose="020B0502020202020204" pitchFamily="34" charset="0"/>
              </a:rPr>
              <a:t>Strong acid</a:t>
            </a:r>
            <a:endParaRPr lang="en-GB" sz="1400" b="1" dirty="0">
              <a:solidFill>
                <a:srgbClr val="004976"/>
              </a:solidFill>
              <a:latin typeface="Century Gothic" panose="020B0502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FC2B1CD-CF1E-4BF2-065F-730C5537E984}"/>
              </a:ext>
            </a:extLst>
          </p:cNvPr>
          <p:cNvSpPr txBox="1"/>
          <p:nvPr/>
        </p:nvSpPr>
        <p:spPr>
          <a:xfrm>
            <a:off x="6605031" y="588933"/>
            <a:ext cx="211565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1400" dirty="0">
                <a:latin typeface="Century Gothic" panose="020B0502020202020204" pitchFamily="34" charset="0"/>
              </a:rPr>
              <a:t>Is the </a:t>
            </a:r>
            <a:r>
              <a:rPr lang="en-GB" sz="1400" b="1" dirty="0">
                <a:latin typeface="Century Gothic" panose="020B0502020202020204" pitchFamily="34" charset="0"/>
              </a:rPr>
              <a:t>weak </a:t>
            </a:r>
            <a:br>
              <a:rPr lang="en-GB" sz="1400" b="1" dirty="0">
                <a:latin typeface="Century Gothic" panose="020B0502020202020204" pitchFamily="34" charset="0"/>
              </a:rPr>
            </a:br>
            <a:r>
              <a:rPr lang="en-GB" sz="1400" b="1" dirty="0">
                <a:latin typeface="Century Gothic" panose="020B0502020202020204" pitchFamily="34" charset="0"/>
              </a:rPr>
              <a:t>acid </a:t>
            </a:r>
            <a:r>
              <a:rPr lang="en-GB" sz="1400" dirty="0">
                <a:latin typeface="Century Gothic" panose="020B0502020202020204" pitchFamily="34" charset="0"/>
              </a:rPr>
              <a:t>reacting/mixed with anything?</a:t>
            </a:r>
          </a:p>
        </p:txBody>
      </p:sp>
    </p:spTree>
    <p:extLst>
      <p:ext uri="{BB962C8B-B14F-4D97-AF65-F5344CB8AC3E}">
        <p14:creationId xmlns:p14="http://schemas.microsoft.com/office/powerpoint/2010/main" val="3534484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2EEDEEC-76C1-A0BF-FB0B-C7D0CF6B4F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03812" y="1141623"/>
            <a:ext cx="10280401" cy="3701981"/>
          </a:xfrm>
          <a:prstGeom prst="roundRect">
            <a:avLst>
              <a:gd name="adj" fmla="val 6266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FAE7E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DCAA2A57-FE58-2D44-8DE4-E58AF40FC684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Teacher guidance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C239A9-3FF5-3241-9261-27D17E51C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use this resource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B3196B0F-CA4E-F8DF-B49E-19FA6B832D67}"/>
              </a:ext>
            </a:extLst>
          </p:cNvPr>
          <p:cNvSpPr txBox="1">
            <a:spLocks/>
          </p:cNvSpPr>
          <p:nvPr/>
        </p:nvSpPr>
        <p:spPr>
          <a:xfrm>
            <a:off x="539999" y="1302587"/>
            <a:ext cx="10080001" cy="31517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Clr>
                <a:srgbClr val="004976"/>
              </a:buClr>
            </a:pPr>
            <a:r>
              <a:rPr lang="en-GB" sz="1900" dirty="0">
                <a:effectLst/>
                <a:ea typeface="Aptos" panose="020B0004020202020204" pitchFamily="34" charset="0"/>
                <a:cs typeface="Arial" panose="020B0604020202020204" pitchFamily="34" charset="0"/>
              </a:rPr>
              <a:t>A decision tree is a visual representation of the schema an expert might use to find the answer to a question. It can support learners by scaffolding that thinking to help them access the knowledge they need to answer questions. </a:t>
            </a:r>
            <a:endParaRPr lang="en-GB" sz="1900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4976"/>
              </a:buClr>
              <a:buFont typeface="Arial" panose="020B0604020202020204" pitchFamily="34" charset="0"/>
              <a:buChar char="•"/>
            </a:pPr>
            <a:r>
              <a:rPr lang="en-GB" sz="1900" dirty="0"/>
              <a:t>Try using this pre-prepared decision tree to aid with questions on the challenging topic of acids, bases and buffers.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4976"/>
              </a:buClr>
              <a:buFont typeface="Arial" panose="020B0604020202020204" pitchFamily="34" charset="0"/>
              <a:buChar char="•"/>
            </a:pPr>
            <a:r>
              <a:rPr lang="en-GB" sz="1900" b="0" i="0" dirty="0">
                <a:effectLst/>
                <a:latin typeface="Century Gothic"/>
              </a:rPr>
              <a:t>Introduce the decision tree – try using it for an example problem. 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Clr>
                <a:srgbClr val="004976"/>
              </a:buClr>
              <a:buFont typeface="Arial" panose="020B0604020202020204" pitchFamily="34" charset="0"/>
              <a:buChar char="•"/>
            </a:pPr>
            <a:r>
              <a:rPr lang="en-GB" sz="1900" b="0" i="0" dirty="0">
                <a:effectLst/>
                <a:latin typeface="Century Gothic"/>
              </a:rPr>
              <a:t>Be prepared to modify it, add hints or recap learning if any sticking points arise.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004976"/>
              </a:buClr>
              <a:buFont typeface="Arial" panose="020B0604020202020204" pitchFamily="34" charset="0"/>
              <a:buChar char="•"/>
            </a:pPr>
            <a:r>
              <a:rPr lang="en-GB" sz="1900" dirty="0"/>
              <a:t>Gradually remove the scaffold the decision tree provides by using spaced retrieval activities carefully designed to support retention of the key decisions or knowledge.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96437F5-D55D-73E8-10E0-94D1AB14E16C}"/>
              </a:ext>
            </a:extLst>
          </p:cNvPr>
          <p:cNvSpPr txBox="1">
            <a:spLocks/>
          </p:cNvSpPr>
          <p:nvPr/>
        </p:nvSpPr>
        <p:spPr>
          <a:xfrm>
            <a:off x="539999" y="5258952"/>
            <a:ext cx="10514666" cy="12425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2100"/>
              </a:spcAft>
            </a:pPr>
            <a:r>
              <a:rPr lang="en-GB" sz="2000" dirty="0">
                <a:solidFill>
                  <a:srgbClr val="444444"/>
                </a:solidFill>
              </a:rPr>
              <a:t>Read more about how to make and use decision trees in </a:t>
            </a:r>
            <a:r>
              <a:rPr lang="en-GB" sz="2000" b="1" dirty="0">
                <a:solidFill>
                  <a:srgbClr val="004976"/>
                </a:solidFill>
              </a:rPr>
              <a:t>Scaffold learning with decision trees </a:t>
            </a:r>
            <a:r>
              <a:rPr lang="en-GB" sz="2000" dirty="0">
                <a:solidFill>
                  <a:srgbClr val="444444"/>
                </a:solidFill>
              </a:rPr>
              <a:t>by Catherine Smith available from: </a:t>
            </a:r>
            <a:r>
              <a:rPr lang="en-GB" sz="2000" dirty="0">
                <a:solidFill>
                  <a:srgbClr val="00497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rsc.li/4khWoGC</a:t>
            </a:r>
            <a:r>
              <a:rPr lang="en-GB" sz="2000" dirty="0">
                <a:solidFill>
                  <a:srgbClr val="444444"/>
                </a:solidFill>
              </a:rPr>
              <a:t>. </a:t>
            </a:r>
          </a:p>
          <a:p>
            <a:pPr>
              <a:spcAft>
                <a:spcPts val="2100"/>
              </a:spcAft>
            </a:pPr>
            <a:r>
              <a:rPr lang="en-GB" sz="2000" dirty="0">
                <a:solidFill>
                  <a:srgbClr val="444444"/>
                </a:solidFill>
              </a:rPr>
              <a:t>A decision tree for bonding at </a:t>
            </a:r>
            <a:r>
              <a:rPr lang="en-GB" sz="2000" i="0" u="none" kern="1200" dirty="0">
                <a:solidFill>
                  <a:srgbClr val="004976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rsc.li/3SrcX6G</a:t>
            </a:r>
            <a:r>
              <a:rPr lang="en-GB" sz="2000" i="0" u="none" kern="1200" dirty="0">
                <a:solidFill>
                  <a:srgbClr val="004976"/>
                </a:solidFill>
                <a:effectLst/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en-GB" sz="2000" i="0" u="none" kern="1200" dirty="0">
                <a:solidFill>
                  <a:srgbClr val="444444"/>
                </a:solidFill>
                <a:effectLst/>
                <a:latin typeface="Century Gothic" panose="020B0502020202020204" pitchFamily="34" charset="0"/>
                <a:ea typeface="+mj-ea"/>
                <a:cs typeface="+mj-cs"/>
              </a:rPr>
              <a:t>includes animation to show it in use.</a:t>
            </a:r>
            <a:endParaRPr lang="en-GB" sz="2000" dirty="0">
              <a:solidFill>
                <a:srgbClr val="4444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554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AA1FC6167C79479F75EF704AEB01EA" ma:contentTypeVersion="9" ma:contentTypeDescription="Create a new document." ma:contentTypeScope="" ma:versionID="114a6d1d01dea31aa47bb798da60b265">
  <xsd:schema xmlns:xsd="http://www.w3.org/2001/XMLSchema" xmlns:xs="http://www.w3.org/2001/XMLSchema" xmlns:p="http://schemas.microsoft.com/office/2006/metadata/properties" xmlns:ns2="ce292b83-f2a9-4815-b312-1dad4505a2f0" targetNamespace="http://schemas.microsoft.com/office/2006/metadata/properties" ma:root="true" ma:fieldsID="5ee820024a12745b93738494fee008bf" ns2:_="">
    <xsd:import namespace="ce292b83-f2a9-4815-b312-1dad4505a2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292b83-f2a9-4815-b312-1dad4505a2f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acd698d5-2c6c-40f3-87af-cb5c6c865f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292b83-f2a9-4815-b312-1dad4505a2f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703039F-8668-40A5-BA80-5F2CAF47BC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292b83-f2a9-4815-b312-1dad4505a2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57628B8-976E-41B4-AFDF-DFAF37D853D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82D1C14-8238-4F77-83F8-A1E7F2A5A284}">
  <ds:schemaRefs>
    <ds:schemaRef ds:uri="ce292b83-f2a9-4815-b312-1dad4505a2f0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3460</TotalTime>
  <Words>580</Words>
  <Application>Microsoft Office PowerPoint</Application>
  <PresentationFormat>Widescreen</PresentationFormat>
  <Paragraphs>62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Aptos</vt:lpstr>
      <vt:lpstr>Arial</vt:lpstr>
      <vt:lpstr>Calibri</vt:lpstr>
      <vt:lpstr>Calibri Light</vt:lpstr>
      <vt:lpstr>Cambria Math</vt:lpstr>
      <vt:lpstr>Century Gothic</vt:lpstr>
      <vt:lpstr>Office Theme</vt:lpstr>
      <vt:lpstr>16–18 years</vt:lpstr>
      <vt:lpstr>Which equation do I need?</vt:lpstr>
      <vt:lpstr>Acid, base or buffer decision tree</vt:lpstr>
      <vt:lpstr>How to use this resource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Acids, bases and buffers decision tree</dc:title>
  <dc:creator>Royal Society of Chemistry</dc:creator>
  <cp:keywords>acid, strong acid, weak acid, pH, buffer pure, calculation, neutralisation, decision tree, scaffolding, thinking skills</cp:keywords>
  <dc:description>From rsc.li/4khWoGC Scaffold learning with decision trees, Education in Chemistry</dc:description>
  <cp:lastModifiedBy>Juliet Kennard</cp:lastModifiedBy>
  <cp:revision>577</cp:revision>
  <dcterms:created xsi:type="dcterms:W3CDTF">2021-04-13T16:26:00Z</dcterms:created>
  <dcterms:modified xsi:type="dcterms:W3CDTF">2025-06-03T10:06:19Z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0x01010094AA1FC6167C79479F75EF704AEB01EA</vt:lpwstr>
  </property>
  <property fmtid="{D5CDD505-2E9C-101B-9397-08002B2CF9AE}" pid="3" name="MediaServiceImageTags">
    <vt:lpwstr/>
  </property>
</Properties>
</file>