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1" r:id="rId3"/>
    <p:sldId id="265" r:id="rId4"/>
    <p:sldId id="266" r:id="rId5"/>
    <p:sldId id="267" r:id="rId6"/>
    <p:sldId id="268" r:id="rId7"/>
    <p:sldId id="269" r:id="rId8"/>
    <p:sldId id="270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DA1884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82790" autoAdjust="0"/>
  </p:normalViewPr>
  <p:slideViewPr>
    <p:cSldViewPr snapToGrid="0" snapToObjects="1">
      <p:cViewPr varScale="1">
        <p:scale>
          <a:sx n="55" d="100"/>
          <a:sy n="55" d="100"/>
        </p:scale>
        <p:origin x="101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FF0BC-BF7A-4F17-B362-053DA5764A13}" type="datetimeFigureOut">
              <a:rPr lang="en-GB" smtClean="0"/>
              <a:t>06/08/2021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8008D-E8FE-4D75-BA31-8439CE8A79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646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24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860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008D-E8FE-4D75-BA31-8439CE8A79F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251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Ac9zk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3"/>
              </a:rPr>
              <a:t>https://rsc.li</a:t>
            </a:r>
            <a:r>
              <a:rPr lang="cy-GB" sz="1800" b="0">
                <a:hlinkClick r:id="rId3"/>
              </a:rPr>
              <a:t>/3Ac9zkN</a:t>
            </a:r>
            <a:r>
              <a:rPr lang="cy-GB" sz="1800" b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Lamp lafa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Lamp lafa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320823"/>
            <a:ext cx="9540000" cy="5215812"/>
          </a:xfrm>
        </p:spPr>
        <p:txBody>
          <a:bodyPr/>
          <a:lstStyle/>
          <a:p>
            <a:r>
              <a:rPr lang="cy-GB" b="1"/>
              <a:t>Byddwn yn gwneud y canlynol:</a:t>
            </a:r>
          </a:p>
          <a:p>
            <a:r>
              <a:rPr lang="cy-GB"/>
              <a:t>Ymchwilio faint o nwy (swigod) sydd mewn diod swigod.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bottle, beverage, soft drink&#10;&#10;Description automatically generated">
            <a:extLst>
              <a:ext uri="{FF2B5EF4-FFF2-40B4-BE49-F238E27FC236}">
                <a16:creationId xmlns:a16="http://schemas.microsoft.com/office/drawing/2014/main" id="{06B9153E-F43D-4EE4-8288-08B626A75B7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610" y="2436290"/>
            <a:ext cx="5815103" cy="388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06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80415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400"/>
              <a:t>Rydw i’n gwybod bod defnyddiau yn gallu bod yn solidau, yn hylifau neu’n nwyon.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400"/>
              <a:t>Rydw i’n deall bod gan nwyon fàs.</a:t>
            </a:r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ymholi:</a:t>
            </a:r>
          </a:p>
          <a:p>
            <a:r>
              <a:rPr lang="cy-GB"/>
              <a:t>Rydw i’n gallu mesur yn gywir.</a:t>
            </a:r>
          </a:p>
          <a:p>
            <a:r>
              <a:rPr lang="cy-GB"/>
              <a:t>Rydw i’n gallu defnyddio fy sgiliau mathemateg mewn gwyddoniaeth.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387600"/>
            <a:ext cx="9540000" cy="440661"/>
          </a:xfrm>
        </p:spPr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20" y="1069498"/>
            <a:ext cx="9540000" cy="5598000"/>
          </a:xfrm>
        </p:spPr>
        <p:txBody>
          <a:bodyPr>
            <a:normAutofit/>
          </a:bodyPr>
          <a:lstStyle/>
          <a:p>
            <a:r>
              <a:rPr lang="cy-GB" b="1">
                <a:solidFill>
                  <a:srgbClr val="DA1884"/>
                </a:solidFill>
              </a:rPr>
              <a:t>Solid:</a:t>
            </a:r>
            <a:r>
              <a:rPr lang="cy-GB"/>
              <a:t> deunydd sydd â chyfaint sefydlog ac yn cadw ei siâp. </a:t>
            </a:r>
            <a:br>
              <a:rPr lang="cy-GB"/>
            </a:br>
            <a:r>
              <a:rPr lang="cy-GB"/>
              <a:t>Er enghraifft: rhew, pren a siocled (ar dymheredd ystafell).</a:t>
            </a:r>
          </a:p>
          <a:p>
            <a:r>
              <a:rPr lang="cy-GB" b="1">
                <a:solidFill>
                  <a:srgbClr val="DA1884"/>
                </a:solidFill>
              </a:rPr>
              <a:t>Hylif:</a:t>
            </a:r>
            <a:r>
              <a:rPr lang="cy-GB"/>
              <a:t> deunydd â chyfaint sefydlog sy’n gallu llifo ac sy’n cymryd siâp ei gynhwysydd. </a:t>
            </a:r>
            <a:br>
              <a:rPr lang="cy-GB"/>
            </a:br>
            <a:r>
              <a:rPr lang="cy-GB"/>
              <a:t>Er enghraifft: dŵr, sudd a lafa.</a:t>
            </a:r>
          </a:p>
          <a:p>
            <a:r>
              <a:rPr lang="cy-GB" b="1">
                <a:solidFill>
                  <a:srgbClr val="DA1884"/>
                </a:solidFill>
              </a:rPr>
              <a:t>Nwy:</a:t>
            </a:r>
            <a:r>
              <a:rPr lang="cy-GB"/>
              <a:t> deunydd sy’n ymledu i bob cyfeiriad, gan lenwi ei gynhwysydd. Gellir cywasgu nwyon (eu sgwasio). </a:t>
            </a:r>
            <a:br>
              <a:rPr lang="cy-GB"/>
            </a:br>
            <a:r>
              <a:rPr lang="cy-GB"/>
              <a:t>Er enghraifft: ocsigen, carbon deuocsid a nitrogen.</a:t>
            </a:r>
          </a:p>
          <a:p>
            <a:r>
              <a:rPr lang="cy-GB" b="1">
                <a:solidFill>
                  <a:srgbClr val="DA1884"/>
                </a:solidFill>
              </a:rPr>
              <a:t>Màs:</a:t>
            </a:r>
            <a:r>
              <a:rPr lang="cy-GB"/>
              <a:t> faint o fater, neu ‘stwff’, sy’n creu gwrthrych. Mae màs yn cael ei fesur mewn gramau a chilogramau. </a:t>
            </a:r>
          </a:p>
          <a:p>
            <a:r>
              <a:rPr lang="cy-GB" b="1">
                <a:solidFill>
                  <a:srgbClr val="DA1884"/>
                </a:solidFill>
              </a:rPr>
              <a:t>Carbon deuocsid:</a:t>
            </a:r>
            <a:r>
              <a:rPr lang="cy-GB"/>
              <a:t> defnydd sy’n nwy ar dymheredd ystafell ac sy’n cael ei ychwanegu at ddiodydd i’w gwneud yn befriog.</a:t>
            </a:r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246838" cy="5058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Mae angen i ti ddod o hyd i gyfanswm màs dy botel o ddiod swigod drwy ddefnyddio clorian ddigidol.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Arllwysa dy ddiod i jwg mesur a mesur màs y botel.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Nesaf, bydd angen i ti ddod o hyd i fasau y nwy a’r hylif ar wahân. Bydd angen i ti drio </a:t>
            </a:r>
            <a:br>
              <a:rPr lang="cy-GB"/>
            </a:br>
            <a:r>
              <a:rPr lang="cy-GB"/>
              <a:t>cael cymaint o’r nwy â phosibl allan o’r hylif heb ollwng dim – wyt ti’n gallu meddwl am ffordd o wneud hyn?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FCD71BD2-7D19-480C-8474-D51B400D8B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503" y="1260000"/>
            <a:ext cx="2106947" cy="280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667760" cy="4855050"/>
          </a:xfrm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 startAt="4"/>
            </a:pPr>
            <a:r>
              <a:rPr lang="cy-GB"/>
              <a:t>Pan fyddi di’n meddwl bod yr holl nwy wedi mynd (pan fydd y ddiod yn fflat), mesura fàs yr hylif – wyt ti’n gallu meddwl am ffordd o ddod o hyd i fàs yr hylif ond nid y jwg?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 startAt="5"/>
            </a:pPr>
            <a:r>
              <a:rPr lang="cy-GB"/>
              <a:t>Yn olaf, defnyddia dy sgiliau mathemateg i gyfrifo faint o’r màs gwreiddiol oedd yn solid (y botel), faint oedd yn hylif a faint oedd yn nwy.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52A1957-E152-4EE2-92F4-D754B1540D0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66856" y="1667670"/>
            <a:ext cx="3261360" cy="244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731100"/>
          </a:xfrm>
        </p:spPr>
        <p:txBody>
          <a:bodyPr/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Faint o nwy (swigod) sydd mewn diod swigod.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cy-GB"/>
              <a:t>Cymhara dy ganfyddiadau â'r dosbarth.</a:t>
            </a:r>
          </a:p>
          <a:p>
            <a:pPr marL="0" indent="0">
              <a:buNone/>
            </a:pPr>
            <a:endParaRPr lang="en-US" dirty="0"/>
          </a:p>
          <a:p>
            <a:r>
              <a:rPr lang="cy-GB"/>
              <a:t>Ydy pob diod yn cynnwys yr un faint o nwy?</a:t>
            </a:r>
          </a:p>
          <a:p>
            <a:r>
              <a:rPr lang="cy-GB"/>
              <a:t>A oedd unrhyw ganlyniadau wedi dy synnu?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368498"/>
          </a:xfrm>
        </p:spPr>
        <p:txBody>
          <a:bodyPr>
            <a:normAutofit/>
          </a:bodyPr>
          <a:lstStyle/>
          <a:p>
            <a:r>
              <a:rPr lang="cy-GB" sz="2200" dirty="0"/>
              <a:t>Sut wyt ti’n teimlo am ein </a:t>
            </a:r>
            <a:r>
              <a:rPr lang="cy-GB" sz="2200" b="1" dirty="0">
                <a:solidFill>
                  <a:srgbClr val="DA1884"/>
                </a:solidFill>
              </a:rPr>
              <a:t>hamcanion dysgu</a:t>
            </a:r>
            <a:r>
              <a:rPr lang="cy-GB" sz="2200" dirty="0"/>
              <a:t> heddiw?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EEF56-671D-40B1-9B7C-D264141C61AA}"/>
              </a:ext>
            </a:extLst>
          </p:cNvPr>
          <p:cNvSpPr txBox="1"/>
          <p:nvPr/>
        </p:nvSpPr>
        <p:spPr>
          <a:xfrm>
            <a:off x="420943" y="1743324"/>
            <a:ext cx="10147050" cy="3441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gwybod bod defnyddiau yn gallu bod yn solidau, yn hylifau neu’n nwyon.</a:t>
            </a: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deall bod gan nwyon fàs.</a:t>
            </a: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gallu mesur yn gywir.</a:t>
            </a:r>
          </a:p>
          <a:p>
            <a:pPr marL="342900" indent="-342900"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 sz="2200" dirty="0">
                <a:latin typeface="Century Gothic" panose="020B0502020202020204" pitchFamily="34" charset="0"/>
              </a:rPr>
              <a:t>Rydw i’n gallu defnyddio fy sgiliau mathemateg mewn gwyddoniaeth.</a:t>
            </a:r>
          </a:p>
          <a:p>
            <a:pPr>
              <a:spcAft>
                <a:spcPts val="1000"/>
              </a:spcAft>
              <a:buClr>
                <a:srgbClr val="DA1884"/>
              </a:buClr>
              <a:buSzPct val="125000"/>
            </a:pPr>
            <a:r>
              <a:rPr lang="cy-GB" sz="2200" dirty="0">
                <a:latin typeface="Century Gothic" panose="020B0502020202020204" pitchFamily="34" charset="0"/>
              </a:rPr>
              <a:t>Os wyt ti’n teimlo’n hyderus dy fod yn gallu, dangosa 5 bys i’r athro, neu dangosa 1 os wyt ti’n teimlo bod angen i ti gael sgwrs arall i egluro’r wers.</a:t>
            </a:r>
          </a:p>
          <a:p>
            <a:pPr>
              <a:spcAft>
                <a:spcPts val="1000"/>
              </a:spcAft>
              <a:buClr>
                <a:srgbClr val="DA1884"/>
              </a:buClr>
              <a:buSzPct val="125000"/>
            </a:pPr>
            <a:endParaRPr lang="en-US" sz="2200" dirty="0">
              <a:latin typeface="Century Gothic" panose="020B0502020202020204" pitchFamily="34" charset="0"/>
            </a:endParaRP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C078944-3B10-46A2-B197-9C944E5F0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4871795"/>
            <a:ext cx="8084049" cy="188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 2: delwedd © monticello/Shutterstock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Sleidiau 5 a 6: delweddau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9: delwedd © Sichonl/Shutterstock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Microsoft Office PowerPoint</Application>
  <PresentationFormat>Widescreen</PresentationFormat>
  <Paragraphs>51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Ymchwiliadau gwyddoniaeth cynradd https://rsc.li/3Ac9zkN   </vt:lpstr>
      <vt:lpstr>Lamp lafa</vt:lpstr>
      <vt:lpstr>Amcanion dysgu</vt:lpstr>
      <vt:lpstr>Geirfa ddefnyddiol</vt:lpstr>
      <vt:lpstr>Dull</vt:lpstr>
      <vt:lpstr>PowerPoint Presentation</vt:lpstr>
      <vt:lpstr>Beth wnaethoch chi ei ganfod?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Lamp lafa: sleidiau dosbarth</dc:title>
  <dc:subject>Mae’r arbrawf hwn yn canolbwyntio ar nwy carbon deuocsid yn ffisian drwy hylifau. </dc:subject>
  <dc:creator>Melinda Welch</dc:creator>
  <cp:keywords>Primary science experiment_investigation_solids_liquids_gases_materials_states_mass</cp:keywords>
  <cp:lastModifiedBy>Chloe Francis</cp:lastModifiedBy>
  <cp:revision>247</cp:revision>
  <dcterms:created xsi:type="dcterms:W3CDTF">2021-04-13T16:26:00Z</dcterms:created>
  <dcterms:modified xsi:type="dcterms:W3CDTF">2021-08-06T10:46:22Z</dcterms:modified>
  <cp:category>Royal Society of Chemistry</cp:category>
</cp:coreProperties>
</file>