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7"/>
  </p:notesMasterIdLst>
  <p:sldIdLst>
    <p:sldId id="265" r:id="rId5"/>
    <p:sldId id="264" r:id="rId6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ke Blackburn" initials="LB" lastIdx="1" clrIdx="0">
    <p:extLst>
      <p:ext uri="{19B8F6BF-5375-455C-9EA6-DF929625EA0E}">
        <p15:presenceInfo xmlns:p15="http://schemas.microsoft.com/office/powerpoint/2012/main" userId="S-1-5-21-1805851971-1264261665-475923621-2632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758B"/>
    <a:srgbClr val="505759"/>
    <a:srgbClr val="008C95"/>
    <a:srgbClr val="006BA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9030" autoAdjust="0"/>
  </p:normalViewPr>
  <p:slideViewPr>
    <p:cSldViewPr>
      <p:cViewPr>
        <p:scale>
          <a:sx n="110" d="100"/>
          <a:sy n="110" d="100"/>
        </p:scale>
        <p:origin x="1566" y="78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theme" Target="theme/theme1.xml"/><Relationship Id="rId5" Type="http://schemas.openxmlformats.org/officeDocument/2006/relationships/slide" Target="slides/slide1.xml"/><Relationship Id="rId10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1"/>
            <a:ext cx="3169920" cy="481727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A514779C-79A7-49E8-BEAB-D399194BACEE}" type="datetimeFigureOut">
              <a:rPr lang="en-GB" smtClean="0"/>
              <a:t>02/08/2019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497013" y="1200150"/>
            <a:ext cx="4321175" cy="32400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620578"/>
            <a:ext cx="5852160" cy="3780473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4"/>
            <a:ext cx="3169920" cy="481726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4DCDCBA4-4DCE-453B-AE0F-9AB001E2500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29485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starter.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GB" sz="1200" dirty="0">
                <a:solidFill>
                  <a:srgbClr val="222222"/>
                </a:solidFill>
                <a:latin typeface="Arial" panose="020B0604020202020204" pitchFamily="34" charset="0"/>
              </a:rPr>
              <a:t>questions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 could be used with a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14–16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class studying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bonding structures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of carbon.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45570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66612">
              <a:defRPr/>
            </a:pPr>
            <a:r>
              <a:rPr lang="en-GB" dirty="0"/>
              <a:t>This</a:t>
            </a:r>
            <a:r>
              <a:rPr lang="en-GB" baseline="0" dirty="0"/>
              <a:t> slide summarises a recent article </a:t>
            </a:r>
            <a:r>
              <a:rPr lang="en-GB" sz="12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published</a:t>
            </a:r>
            <a:r>
              <a:rPr lang="en-GB" baseline="0" dirty="0"/>
              <a:t> by </a:t>
            </a:r>
            <a:r>
              <a:rPr lang="en-GB" i="1" baseline="0" dirty="0"/>
              <a:t>Chemistry World</a:t>
            </a:r>
            <a:r>
              <a:rPr lang="en-GB" baseline="0" dirty="0"/>
              <a:t>. Use this slide as a lesson starter.</a:t>
            </a:r>
          </a:p>
          <a:p>
            <a:r>
              <a:rPr lang="en-GB" sz="1200" dirty="0" smtClean="0">
                <a:solidFill>
                  <a:srgbClr val="222222"/>
                </a:solidFill>
                <a:latin typeface="Arial" panose="020B0604020202020204" pitchFamily="34" charset="0"/>
              </a:rPr>
              <a:t>The </a:t>
            </a:r>
            <a:r>
              <a:rPr lang="en-GB" sz="1200" dirty="0">
                <a:solidFill>
                  <a:srgbClr val="222222"/>
                </a:solidFill>
                <a:latin typeface="Arial" panose="020B0604020202020204" pitchFamily="34" charset="0"/>
              </a:rPr>
              <a:t>questions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 could be used with a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14–16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class studying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bonding structures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of carbon. </a:t>
            </a:r>
          </a:p>
          <a:p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Answers 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A substance that speeds up a chemical reaction without getting used up.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Any two from diamond, graphite, fullerenes, graphene</a:t>
            </a: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Lower energy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costs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will allow nanotubes to be made more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cheaply.</a:t>
            </a:r>
            <a:endParaRPr lang="en-GB" sz="1200" baseline="0" dirty="0">
              <a:solidFill>
                <a:srgbClr val="222222"/>
              </a:solidFill>
              <a:latin typeface="Arial" panose="020B0604020202020204" pitchFamily="34" charset="0"/>
            </a:endParaRPr>
          </a:p>
          <a:p>
            <a:pPr marL="228600" indent="-228600">
              <a:buAutoNum type="arabicPeriod"/>
            </a:pP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One electron per carbon </a:t>
            </a:r>
            <a:r>
              <a:rPr lang="en-GB" sz="1200" baseline="0" dirty="0" smtClean="0">
                <a:solidFill>
                  <a:srgbClr val="222222"/>
                </a:solidFill>
                <a:latin typeface="Arial" panose="020B0604020202020204" pitchFamily="34" charset="0"/>
              </a:rPr>
              <a:t>atom </a:t>
            </a:r>
            <a:r>
              <a:rPr lang="en-GB" sz="1200" baseline="0" dirty="0">
                <a:solidFill>
                  <a:srgbClr val="222222"/>
                </a:solidFill>
                <a:latin typeface="Arial" panose="020B0604020202020204" pitchFamily="34" charset="0"/>
              </a:rPr>
              <a:t>is delocalised. The delocalised electrons are free to move through the structure.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CDCBA4-4DCE-453B-AE0F-9AB001E25006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255411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 version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H:\Design\Powerpoint DO NOT MOVE\New templates 2014\4 3\Graphics\power point_4 3_PURPLE_96dpi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6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719733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Slide version 2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5" name="Picture 7" descr="H:\Design\Powerpoint DO NOT MOVE\New templates 2014\4 3\Graphics\power point_4 3_PURPLE_96dpi2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9683"/>
            <a:ext cx="9144001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>
          <a:xfrm>
            <a:off x="539552" y="1565102"/>
            <a:ext cx="6408712" cy="1470025"/>
          </a:xfrm>
        </p:spPr>
        <p:txBody>
          <a:bodyPr>
            <a:normAutofit/>
          </a:bodyPr>
          <a:lstStyle>
            <a:lvl1pPr algn="l">
              <a:defRPr sz="4200" baseline="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9552" y="2996952"/>
            <a:ext cx="6400800" cy="994345"/>
          </a:xfrm>
        </p:spPr>
        <p:txBody>
          <a:bodyPr>
            <a:normAutofit/>
          </a:bodyPr>
          <a:lstStyle>
            <a:lvl1pPr marL="0" indent="0" algn="l">
              <a:buNone/>
              <a:defRPr sz="3000">
                <a:solidFill>
                  <a:srgbClr val="505759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Additional text here. Use as a title slide only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2258334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 Body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6767838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3" name="Picture 7" descr="H:\Design\Powerpoint DO NOT MOVE\New templates 2014\4 3\Graphics\power point_4 3_PURPLE_96dpi4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Placeholder 4"/>
          <p:cNvSpPr>
            <a:spLocks noGrp="1"/>
          </p:cNvSpPr>
          <p:nvPr>
            <p:ph type="body" sz="quarter" idx="10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12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842963" y="1773238"/>
            <a:ext cx="6969125" cy="3527425"/>
          </a:xfrm>
        </p:spPr>
        <p:txBody>
          <a:bodyPr/>
          <a:lstStyle>
            <a:lvl1pPr marL="0" indent="0" algn="l">
              <a:buNone/>
              <a:defRPr baseline="0"/>
            </a:lvl1pPr>
          </a:lstStyle>
          <a:p>
            <a:pPr lvl="0"/>
            <a:r>
              <a:rPr lang="en-US" dirty="0"/>
              <a:t>Body text goes here</a:t>
            </a:r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2861928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Body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Picture 7" descr="H:\Design\Powerpoint DO NOT MOVE\New templates 2014\4 3\Graphics\power point_4 3_PURPLE_96dpi3.pn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 Placeholder 3"/>
          <p:cNvSpPr>
            <a:spLocks noGrp="1"/>
          </p:cNvSpPr>
          <p:nvPr>
            <p:ph type="body" sz="quarter" idx="10" hasCustomPrompt="1"/>
          </p:nvPr>
        </p:nvSpPr>
        <p:spPr>
          <a:xfrm>
            <a:off x="842963" y="1844824"/>
            <a:ext cx="6969397" cy="4175125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en-US" dirty="0"/>
              <a:t>Insert bullet point here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10" name="Text Placeholder 4"/>
          <p:cNvSpPr>
            <a:spLocks noGrp="1"/>
          </p:cNvSpPr>
          <p:nvPr>
            <p:ph type="body" sz="quarter" idx="11" hasCustomPrompt="1"/>
          </p:nvPr>
        </p:nvSpPr>
        <p:spPr>
          <a:xfrm>
            <a:off x="826964" y="729010"/>
            <a:ext cx="6985396" cy="1079500"/>
          </a:xfrm>
        </p:spPr>
        <p:txBody>
          <a:bodyPr/>
          <a:lstStyle>
            <a:lvl1pPr marL="0" indent="0" algn="l">
              <a:buNone/>
              <a:defRPr sz="4200"/>
            </a:lvl1pPr>
          </a:lstStyle>
          <a:p>
            <a:pPr lvl="0"/>
            <a:r>
              <a:rPr lang="en-US" dirty="0"/>
              <a:t>Heading goes here</a:t>
            </a:r>
            <a:endParaRPr lang="en-GB" dirty="0"/>
          </a:p>
        </p:txBody>
      </p:sp>
      <p:sp>
        <p:nvSpPr>
          <p:cNvPr id="7" name="Text Placeholder 3"/>
          <p:cNvSpPr>
            <a:spLocks noGrp="1"/>
          </p:cNvSpPr>
          <p:nvPr>
            <p:ph type="body" sz="quarter" idx="13" hasCustomPrompt="1"/>
          </p:nvPr>
        </p:nvSpPr>
        <p:spPr>
          <a:xfrm>
            <a:off x="8675688" y="6381750"/>
            <a:ext cx="468312" cy="476250"/>
          </a:xfrm>
        </p:spPr>
        <p:txBody>
          <a:bodyPr/>
          <a:lstStyle>
            <a:lvl1pPr marL="0" indent="0" algn="ctr">
              <a:buNone/>
              <a:defRPr sz="1400">
                <a:solidFill>
                  <a:srgbClr val="505759"/>
                </a:solidFill>
              </a:defRPr>
            </a:lvl1pPr>
          </a:lstStyle>
          <a:p>
            <a:pPr lvl="0"/>
            <a:r>
              <a:rPr lang="en-US" dirty="0"/>
              <a:t>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831079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6856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562102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63" r:id="rId2"/>
    <p:sldLayoutId id="2147483649" r:id="rId3"/>
    <p:sldLayoutId id="2147483664" r:id="rId4"/>
    <p:sldLayoutId id="2147483682" r:id="rId5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200" kern="1200">
          <a:solidFill>
            <a:srgbClr val="505759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rgbClr val="505759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rgbClr val="505759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rgbClr val="505759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rgbClr val="505759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rgbClr val="505759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YuvFjx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deed.en" TargetMode="External"/><Relationship Id="rId4" Type="http://schemas.openxmlformats.org/officeDocument/2006/relationships/image" Target="../media/image5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rsc.li/2YuvFjx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creativecommons.org/licenses/by-sa/3.0/deed.en" TargetMode="External"/><Relationship Id="rId4" Type="http://schemas.openxmlformats.org/officeDocument/2006/relationships/image" Target="../media/image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7580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process involves dipping carbon </a:t>
            </a:r>
            <a:r>
              <a:rPr lang="en-US" dirty="0" err="1">
                <a:solidFill>
                  <a:schemeClr val="bg1"/>
                </a:solidFill>
              </a:rPr>
              <a:t>fibres</a:t>
            </a:r>
            <a:r>
              <a:rPr lang="en-US" dirty="0">
                <a:solidFill>
                  <a:schemeClr val="bg1"/>
                </a:solidFill>
              </a:rPr>
              <a:t> in solutions containing sodium chloride, sodium hydroxide or bicarbonate of soda (NaHCO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). The </a:t>
            </a:r>
            <a:r>
              <a:rPr lang="en-US" dirty="0" err="1">
                <a:solidFill>
                  <a:schemeClr val="bg1"/>
                </a:solidFill>
              </a:rPr>
              <a:t>fibres</a:t>
            </a:r>
            <a:r>
              <a:rPr lang="en-US" dirty="0">
                <a:solidFill>
                  <a:schemeClr val="bg1"/>
                </a:solidFill>
              </a:rPr>
              <a:t> are then exposed to a carbon-containing </a:t>
            </a:r>
            <a:r>
              <a:rPr lang="en-US" dirty="0" err="1">
                <a:solidFill>
                  <a:schemeClr val="bg1"/>
                </a:solidFill>
              </a:rPr>
              <a:t>vapour</a:t>
            </a:r>
            <a:r>
              <a:rPr lang="en-US" dirty="0">
                <a:solidFill>
                  <a:schemeClr val="bg1"/>
                </a:solidFill>
              </a:rPr>
              <a:t> – in this case a mixture of carbon dioxide and ethyne. The carbon from the </a:t>
            </a:r>
            <a:r>
              <a:rPr lang="en-US" dirty="0" err="1">
                <a:solidFill>
                  <a:schemeClr val="bg1"/>
                </a:solidFill>
              </a:rPr>
              <a:t>vapour</a:t>
            </a:r>
            <a:r>
              <a:rPr lang="en-US" dirty="0">
                <a:solidFill>
                  <a:schemeClr val="bg1"/>
                </a:solidFill>
              </a:rPr>
              <a:t> attaches to nanoparticles of the sodium to form carbon nanotubes in high yields.</a:t>
            </a:r>
          </a:p>
          <a:p>
            <a:r>
              <a:rPr lang="en-US" dirty="0">
                <a:solidFill>
                  <a:schemeClr val="bg1"/>
                </a:solidFill>
              </a:rPr>
              <a:t>This process allows the nanotubes to be grown at relatively low temperatures compared with other methods – under 400°C. The nanotubes weren’t contaminated with sodium, suggesting the catalyst </a:t>
            </a:r>
            <a:r>
              <a:rPr lang="en-US" dirty="0" err="1">
                <a:solidFill>
                  <a:schemeClr val="bg1"/>
                </a:solidFill>
              </a:rPr>
              <a:t>vaporises</a:t>
            </a:r>
            <a:r>
              <a:rPr lang="en-US" dirty="0">
                <a:solidFill>
                  <a:schemeClr val="bg1"/>
                </a:solidFill>
              </a:rPr>
              <a:t> after the structures have formed.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323526" y="217252"/>
            <a:ext cx="4716616" cy="728987"/>
            <a:chOff x="323526" y="217252"/>
            <a:chExt cx="4716616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323526" y="669240"/>
              <a:ext cx="324036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at: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2YuvFjx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Researchers have </a:t>
            </a:r>
            <a:r>
              <a:rPr lang="en-US" dirty="0" smtClean="0">
                <a:solidFill>
                  <a:schemeClr val="bg1"/>
                </a:solidFill>
              </a:rPr>
              <a:t>discovered that </a:t>
            </a:r>
            <a:r>
              <a:rPr lang="en-US" dirty="0">
                <a:solidFill>
                  <a:schemeClr val="bg1"/>
                </a:solidFill>
              </a:rPr>
              <a:t>cheap compounds found in kitchen cupboards can act as catalysts </a:t>
            </a: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the formation of carbon nanotubes. Everyday sodium compounds such as baking soda, detergent and table salt all work.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952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Kitchen chemicals used to grow carbon nanotubes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36408"/>
            <a:ext cx="1472836" cy="1479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04248" y="1806539"/>
            <a:ext cx="24678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Image source: </a:t>
            </a:r>
            <a:r>
              <a:rPr lang="en-GB" sz="1000" dirty="0" smtClean="0">
                <a:solidFill>
                  <a:schemeClr val="bg1"/>
                </a:solidFill>
                <a:hlinkClick r:id="rId5"/>
              </a:rPr>
              <a:t>Schwarzm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9810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/>
        </p:nvSpPr>
        <p:spPr>
          <a:xfrm>
            <a:off x="278468" y="2155603"/>
            <a:ext cx="8758028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The </a:t>
            </a:r>
            <a:r>
              <a:rPr lang="en-US" dirty="0">
                <a:solidFill>
                  <a:schemeClr val="bg1"/>
                </a:solidFill>
              </a:rPr>
              <a:t>process involves dipping carbon </a:t>
            </a:r>
            <a:r>
              <a:rPr lang="en-US" dirty="0" err="1">
                <a:solidFill>
                  <a:schemeClr val="bg1"/>
                </a:solidFill>
              </a:rPr>
              <a:t>fibres</a:t>
            </a:r>
            <a:r>
              <a:rPr lang="en-US" dirty="0">
                <a:solidFill>
                  <a:schemeClr val="bg1"/>
                </a:solidFill>
              </a:rPr>
              <a:t> in solutions containing sodium chloride, sodium hydroxide or bicarbonate of soda (NaHCO</a:t>
            </a:r>
            <a:r>
              <a:rPr lang="en-US" baseline="-25000" dirty="0">
                <a:solidFill>
                  <a:schemeClr val="bg1"/>
                </a:solidFill>
              </a:rPr>
              <a:t>3</a:t>
            </a:r>
            <a:r>
              <a:rPr lang="en-US" dirty="0">
                <a:solidFill>
                  <a:schemeClr val="bg1"/>
                </a:solidFill>
              </a:rPr>
              <a:t>). The </a:t>
            </a:r>
            <a:r>
              <a:rPr lang="en-US" dirty="0" err="1">
                <a:solidFill>
                  <a:schemeClr val="bg1"/>
                </a:solidFill>
              </a:rPr>
              <a:t>fibres</a:t>
            </a:r>
            <a:r>
              <a:rPr lang="en-US" dirty="0">
                <a:solidFill>
                  <a:schemeClr val="bg1"/>
                </a:solidFill>
              </a:rPr>
              <a:t> are then exposed to a carbon-containing </a:t>
            </a:r>
            <a:r>
              <a:rPr lang="en-US" dirty="0" err="1">
                <a:solidFill>
                  <a:schemeClr val="bg1"/>
                </a:solidFill>
              </a:rPr>
              <a:t>vapour</a:t>
            </a:r>
            <a:r>
              <a:rPr lang="en-US" dirty="0">
                <a:solidFill>
                  <a:schemeClr val="bg1"/>
                </a:solidFill>
              </a:rPr>
              <a:t> – in this case a mixture of carbon dioxide and ethyne. The carbon from the </a:t>
            </a:r>
            <a:r>
              <a:rPr lang="en-US" dirty="0" err="1">
                <a:solidFill>
                  <a:schemeClr val="bg1"/>
                </a:solidFill>
              </a:rPr>
              <a:t>vapour</a:t>
            </a:r>
            <a:r>
              <a:rPr lang="en-US" dirty="0">
                <a:solidFill>
                  <a:schemeClr val="bg1"/>
                </a:solidFill>
              </a:rPr>
              <a:t> attaches to nanoparticles of the sodium to form carbon nanotubes in high yields.</a:t>
            </a:r>
          </a:p>
          <a:p>
            <a:r>
              <a:rPr lang="en-US" dirty="0">
                <a:solidFill>
                  <a:schemeClr val="bg1"/>
                </a:solidFill>
              </a:rPr>
              <a:t>This process allows the nanotubes to be grown at relatively low temperatures compared with other methods – under 400°C. The nanotubes weren’t contaminated with sodium, suggesting the catalyst </a:t>
            </a:r>
            <a:r>
              <a:rPr lang="en-US" dirty="0" err="1">
                <a:solidFill>
                  <a:schemeClr val="bg1"/>
                </a:solidFill>
              </a:rPr>
              <a:t>vaporises</a:t>
            </a:r>
            <a:r>
              <a:rPr lang="en-US" dirty="0">
                <a:solidFill>
                  <a:schemeClr val="bg1"/>
                </a:solidFill>
              </a:rPr>
              <a:t> after the structures have formed.</a:t>
            </a:r>
            <a:endParaRPr lang="en-GB" dirty="0">
              <a:solidFill>
                <a:schemeClr val="bg1"/>
              </a:solidFill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851920" y="4581128"/>
            <a:ext cx="5184576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What is a catalyst?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Carbon nanotubes are a form (allotrope) of carbon. Name two other forms of carbon.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Give one advantage of using a lower temperature in making nanotubes.</a:t>
            </a:r>
          </a:p>
          <a:p>
            <a:pPr marL="342900" indent="-342900">
              <a:buAutoNum type="arabicPeriod"/>
            </a:pPr>
            <a:r>
              <a:rPr lang="en-GB" dirty="0">
                <a:solidFill>
                  <a:schemeClr val="bg1"/>
                </a:solidFill>
              </a:rPr>
              <a:t>Explain how carbon nanotubes conduct electricity.</a:t>
            </a:r>
          </a:p>
        </p:txBody>
      </p:sp>
      <p:grpSp>
        <p:nvGrpSpPr>
          <p:cNvPr id="9" name="Group 8"/>
          <p:cNvGrpSpPr/>
          <p:nvPr/>
        </p:nvGrpSpPr>
        <p:grpSpPr>
          <a:xfrm>
            <a:off x="275871" y="217252"/>
            <a:ext cx="4764271" cy="728987"/>
            <a:chOff x="275871" y="217252"/>
            <a:chExt cx="4764271" cy="728987"/>
          </a:xfrm>
        </p:grpSpPr>
        <p:sp>
          <p:nvSpPr>
            <p:cNvPr id="10" name="TextBox 9"/>
            <p:cNvSpPr txBox="1"/>
            <p:nvPr/>
          </p:nvSpPr>
          <p:spPr>
            <a:xfrm>
              <a:off x="359621" y="217252"/>
              <a:ext cx="468052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endParaRPr lang="en-US" dirty="0">
                <a:solidFill>
                  <a:schemeClr val="bg1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75871" y="669240"/>
              <a:ext cx="3360025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200" i="1" dirty="0">
                  <a:solidFill>
                    <a:schemeClr val="bg1"/>
                  </a:solidFill>
                </a:rPr>
                <a:t>Read the full article at: </a:t>
              </a:r>
              <a:r>
                <a:rPr lang="en-GB" sz="1200" i="1" dirty="0" smtClean="0">
                  <a:solidFill>
                    <a:schemeClr val="bg1"/>
                  </a:solidFill>
                  <a:hlinkClick r:id="rId3"/>
                </a:rPr>
                <a:t>rsc.li/</a:t>
              </a:r>
              <a:r>
                <a:rPr lang="en-GB" sz="1200" i="1" dirty="0">
                  <a:solidFill>
                    <a:schemeClr val="bg1"/>
                  </a:solidFill>
                  <a:hlinkClick r:id="rId3"/>
                </a:rPr>
                <a:t>2YuvFjx</a:t>
              </a:r>
              <a:endParaRPr lang="en-GB" sz="1200" i="1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Rectangle 14"/>
          <p:cNvSpPr/>
          <p:nvPr/>
        </p:nvSpPr>
        <p:spPr>
          <a:xfrm>
            <a:off x="278468" y="975940"/>
            <a:ext cx="65977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Researchers have </a:t>
            </a:r>
            <a:r>
              <a:rPr lang="en-US" dirty="0" smtClean="0">
                <a:solidFill>
                  <a:schemeClr val="bg1"/>
                </a:solidFill>
              </a:rPr>
              <a:t>discovered that </a:t>
            </a:r>
            <a:r>
              <a:rPr lang="en-US" dirty="0">
                <a:solidFill>
                  <a:schemeClr val="bg1"/>
                </a:solidFill>
              </a:rPr>
              <a:t>cheap compounds found in kitchen cupboards can act as catalysts </a:t>
            </a:r>
            <a:r>
              <a:rPr lang="en-US" dirty="0" smtClean="0">
                <a:solidFill>
                  <a:schemeClr val="bg1"/>
                </a:solidFill>
              </a:rPr>
              <a:t>for </a:t>
            </a:r>
            <a:r>
              <a:rPr lang="en-US" dirty="0">
                <a:solidFill>
                  <a:schemeClr val="bg1"/>
                </a:solidFill>
              </a:rPr>
              <a:t>the formation of carbon nanotubes. Everyday sodium compounds such as baking soda, detergent and table salt all work.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03952" y="217252"/>
            <a:ext cx="62646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1"/>
                </a:solidFill>
              </a:rPr>
              <a:t>Kitchen chemicals used to grow carbon nanotubes</a:t>
            </a:r>
            <a:endParaRPr lang="en-GB" b="1" dirty="0">
              <a:solidFill>
                <a:schemeClr val="bg1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256" y="236408"/>
            <a:ext cx="1472836" cy="147906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04248" y="1806539"/>
            <a:ext cx="246784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 smtClean="0">
                <a:solidFill>
                  <a:schemeClr val="bg1"/>
                </a:solidFill>
              </a:rPr>
              <a:t>Image source: </a:t>
            </a:r>
            <a:r>
              <a:rPr lang="en-GB" sz="1000" dirty="0" smtClean="0">
                <a:solidFill>
                  <a:schemeClr val="bg1"/>
                </a:solidFill>
                <a:hlinkClick r:id="rId5"/>
              </a:rPr>
              <a:t>Schwarzm</a:t>
            </a:r>
            <a:endParaRPr lang="en-GB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1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>
  <documentManagement>
    <Template xmlns="27d643f5-4560-4eff-9f48-d0fe6b2bec2d">Powerpoint presentations</Templa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1788752EB44974D994EBA0BE182464D" ma:contentTypeVersion="1" ma:contentTypeDescription="Create a new document." ma:contentTypeScope="" ma:versionID="99bbc2474cb3204ca9fbdd512615df56">
  <xsd:schema xmlns:xsd="http://www.w3.org/2001/XMLSchema" xmlns:p="http://schemas.microsoft.com/office/2006/metadata/properties" xmlns:ns2="27d643f5-4560-4eff-9f48-d0fe6b2bec2d" targetNamespace="http://schemas.microsoft.com/office/2006/metadata/properties" ma:root="true" ma:fieldsID="3e4c637131ef89c7ae71a83de9afa52f" ns2:_="">
    <xsd:import namespace="27d643f5-4560-4eff-9f48-d0fe6b2bec2d"/>
    <xsd:element name="properties">
      <xsd:complexType>
        <xsd:sequence>
          <xsd:element name="documentManagement">
            <xsd:complexType>
              <xsd:all>
                <xsd:element ref="ns2:Template" minOccurs="0"/>
              </xsd:all>
            </xsd:complexType>
          </xsd:element>
        </xsd:sequence>
      </xsd:complexType>
    </xsd:element>
  </xsd:schema>
  <xsd:schema xmlns:xsd="http://www.w3.org/2001/XMLSchema" xmlns:dms="http://schemas.microsoft.com/office/2006/documentManagement/types" targetNamespace="27d643f5-4560-4eff-9f48-d0fe6b2bec2d" elementFormDefault="qualified">
    <xsd:import namespace="http://schemas.microsoft.com/office/2006/documentManagement/types"/>
    <xsd:element name="Template" ma:index="8" nillable="true" ma:displayName="Template" ma:format="Dropdown" ma:internalName="Template">
      <xsd:simpleType>
        <xsd:restriction base="dms:Choice">
          <xsd:enumeration value="Stationery"/>
          <xsd:enumeration value="Purchase order forms"/>
          <xsd:enumeration value="Powerpoint presentations"/>
          <xsd:enumeration value="Meetings"/>
          <xsd:enumeration value="Legal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 ma:readOnly="tru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3C7694F2-FF23-435B-8625-E3AA1329EFD0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C8765011-A555-4DFA-AE85-6BF42B9B2042}">
  <ds:schemaRefs>
    <ds:schemaRef ds:uri="http://purl.org/dc/dcmitype/"/>
    <ds:schemaRef ds:uri="http://schemas.microsoft.com/office/2006/documentManagement/types"/>
    <ds:schemaRef ds:uri="http://schemas.microsoft.com/office/2006/metadata/properties"/>
    <ds:schemaRef ds:uri="http://purl.org/dc/terms/"/>
    <ds:schemaRef ds:uri="http://schemas.openxmlformats.org/package/2006/metadata/core-properties"/>
    <ds:schemaRef ds:uri="27d643f5-4560-4eff-9f48-d0fe6b2bec2d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901C59EF-3F1E-4B98-B66A-52D1186E08D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7d643f5-4560-4eff-9f48-d0fe6b2bec2d"/>
    <ds:schemaRef ds:uri="http://schemas.microsoft.com/office/2006/documentManagement/typ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5136</TotalTime>
  <Words>471</Words>
  <Application>Microsoft Office PowerPoint</Application>
  <PresentationFormat>On-screen Show (4:3)</PresentationFormat>
  <Paragraphs>27</Paragraphs>
  <Slides>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6" baseType="lpstr">
      <vt:lpstr>Arial</vt:lpstr>
      <vt:lpstr>Calibri</vt:lpstr>
      <vt:lpstr>Times New Roman</vt:lpstr>
      <vt:lpstr>Office Theme</vt:lpstr>
      <vt:lpstr>PowerPoint Presentation</vt:lpstr>
      <vt:lpstr>PowerPoint Presentation</vt:lpstr>
    </vt:vector>
  </TitlesOfParts>
  <Company>Royal Society of Chemistry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Starter slides: [headline]</dc:title>
  <dc:creator>EIC</dc:creator>
  <dc:description>From Education in Chemistry article, [shortened URL]</dc:description>
  <cp:lastModifiedBy>Lisa Clatworthy</cp:lastModifiedBy>
  <cp:revision>482</cp:revision>
  <cp:lastPrinted>2018-04-19T13:17:15Z</cp:lastPrinted>
  <dcterms:created xsi:type="dcterms:W3CDTF">2013-06-04T12:27:23Z</dcterms:created>
  <dcterms:modified xsi:type="dcterms:W3CDTF">2019-08-02T09:44:02Z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0x010100C1788752EB44974D994EBA0BE182464D</vt:lpwstr>
  </property>
</Properties>
</file>