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64" r:id="rId2"/>
  </p:sldMasterIdLst>
  <p:notesMasterIdLst>
    <p:notesMasterId r:id="rId25"/>
  </p:notesMasterIdLst>
  <p:handoutMasterIdLst>
    <p:handoutMasterId r:id="rId26"/>
  </p:handoutMasterIdLst>
  <p:sldIdLst>
    <p:sldId id="262" r:id="rId3"/>
    <p:sldId id="286" r:id="rId4"/>
    <p:sldId id="297" r:id="rId5"/>
    <p:sldId id="296" r:id="rId6"/>
    <p:sldId id="293" r:id="rId7"/>
    <p:sldId id="288" r:id="rId8"/>
    <p:sldId id="287" r:id="rId9"/>
    <p:sldId id="289" r:id="rId10"/>
    <p:sldId id="294" r:id="rId11"/>
    <p:sldId id="298" r:id="rId12"/>
    <p:sldId id="299" r:id="rId13"/>
    <p:sldId id="295" r:id="rId14"/>
    <p:sldId id="291" r:id="rId15"/>
    <p:sldId id="263" r:id="rId16"/>
    <p:sldId id="277" r:id="rId17"/>
    <p:sldId id="276" r:id="rId18"/>
    <p:sldId id="304" r:id="rId19"/>
    <p:sldId id="303" r:id="rId20"/>
    <p:sldId id="302" r:id="rId21"/>
    <p:sldId id="305" r:id="rId22"/>
    <p:sldId id="306" r:id="rId23"/>
    <p:sldId id="300" r:id="rId24"/>
  </p:sldIdLst>
  <p:sldSz cx="9144000" cy="6858000" type="screen4x3"/>
  <p:notesSz cx="7315200" cy="9601200"/>
  <p:custDataLst>
    <p:tags r:id="rId27"/>
  </p:custDataLst>
  <p:defaultTextStyle>
    <a:defPPr>
      <a:defRPr lang="en-GB"/>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FF00"/>
    <a:srgbClr val="6600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80559" autoAdjust="0"/>
  </p:normalViewPr>
  <p:slideViewPr>
    <p:cSldViewPr>
      <p:cViewPr varScale="1">
        <p:scale>
          <a:sx n="84" d="100"/>
          <a:sy n="84" d="100"/>
        </p:scale>
        <p:origin x="-66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0A0672-629C-4124-86F0-366BDC2B7EB2}" type="doc">
      <dgm:prSet loTypeId="urn:microsoft.com/office/officeart/2005/8/layout/process5" loCatId="process" qsTypeId="urn:microsoft.com/office/officeart/2005/8/quickstyle/simple1" qsCatId="simple" csTypeId="urn:microsoft.com/office/officeart/2005/8/colors/accent0_2" csCatId="mainScheme" phldr="1"/>
      <dgm:spPr/>
      <dgm:t>
        <a:bodyPr/>
        <a:lstStyle/>
        <a:p>
          <a:endParaRPr lang="en-IE"/>
        </a:p>
      </dgm:t>
    </dgm:pt>
    <dgm:pt modelId="{60DFA525-2E13-4E4E-B415-276E631DE491}">
      <dgm:prSet phldrT="[Text]"/>
      <dgm:spPr/>
      <dgm:t>
        <a:bodyPr/>
        <a:lstStyle/>
        <a:p>
          <a:r>
            <a:rPr lang="en-IE" dirty="0" smtClean="0"/>
            <a:t>Session 1: Workshop </a:t>
          </a:r>
        </a:p>
        <a:p>
          <a:r>
            <a:rPr lang="en-IE" dirty="0" smtClean="0"/>
            <a:t>Module induction</a:t>
          </a:r>
        </a:p>
        <a:p>
          <a:r>
            <a:rPr lang="en-IE" dirty="0" smtClean="0"/>
            <a:t>Planning laboratory work</a:t>
          </a:r>
        </a:p>
      </dgm:t>
    </dgm:pt>
    <dgm:pt modelId="{811C7006-B401-41ED-9489-D87DB9DCC4C6}" type="parTrans" cxnId="{7508D831-28F3-49AF-81BC-5B58B82A9162}">
      <dgm:prSet/>
      <dgm:spPr/>
      <dgm:t>
        <a:bodyPr/>
        <a:lstStyle/>
        <a:p>
          <a:endParaRPr lang="en-IE"/>
        </a:p>
      </dgm:t>
    </dgm:pt>
    <dgm:pt modelId="{F04CE5C2-E257-4A64-B5E7-8F4AF9940191}" type="sibTrans" cxnId="{7508D831-28F3-49AF-81BC-5B58B82A9162}">
      <dgm:prSet/>
      <dgm:spPr/>
      <dgm:t>
        <a:bodyPr/>
        <a:lstStyle/>
        <a:p>
          <a:endParaRPr lang="en-IE"/>
        </a:p>
      </dgm:t>
    </dgm:pt>
    <dgm:pt modelId="{A2E58A15-08B0-4CDD-BA30-CBF3027FC49E}">
      <dgm:prSet phldrT="[Text]"/>
      <dgm:spPr/>
      <dgm:t>
        <a:bodyPr/>
        <a:lstStyle/>
        <a:p>
          <a:r>
            <a:rPr lang="en-IE" dirty="0" smtClean="0"/>
            <a:t>Session 2: Laboratory</a:t>
          </a:r>
        </a:p>
        <a:p>
          <a:r>
            <a:rPr lang="en-IE" dirty="0" smtClean="0"/>
            <a:t>The Beer-Lambert Law</a:t>
          </a:r>
          <a:endParaRPr lang="en-IE" dirty="0"/>
        </a:p>
      </dgm:t>
    </dgm:pt>
    <dgm:pt modelId="{03D3AF84-0D52-4B0D-9C3A-08378C87A3C1}" type="parTrans" cxnId="{6E7037F4-4FF8-44B6-B3A2-32EF1544447B}">
      <dgm:prSet/>
      <dgm:spPr/>
      <dgm:t>
        <a:bodyPr/>
        <a:lstStyle/>
        <a:p>
          <a:endParaRPr lang="en-IE"/>
        </a:p>
      </dgm:t>
    </dgm:pt>
    <dgm:pt modelId="{1D0DDD2B-D933-4163-B8BA-B023C0C5F390}" type="sibTrans" cxnId="{6E7037F4-4FF8-44B6-B3A2-32EF1544447B}">
      <dgm:prSet/>
      <dgm:spPr/>
      <dgm:t>
        <a:bodyPr/>
        <a:lstStyle/>
        <a:p>
          <a:endParaRPr lang="en-IE"/>
        </a:p>
      </dgm:t>
    </dgm:pt>
    <dgm:pt modelId="{B7E23F52-A2EB-463D-986C-BC701A4C2C9A}">
      <dgm:prSet phldrT="[Text]"/>
      <dgm:spPr/>
      <dgm:t>
        <a:bodyPr/>
        <a:lstStyle/>
        <a:p>
          <a:r>
            <a:rPr lang="en-IE" dirty="0" smtClean="0"/>
            <a:t>Session 3: Laboratory</a:t>
          </a:r>
        </a:p>
        <a:p>
          <a:r>
            <a:rPr lang="en-IE" dirty="0" smtClean="0"/>
            <a:t>Adsorption experiments I</a:t>
          </a:r>
          <a:endParaRPr lang="en-IE" dirty="0"/>
        </a:p>
      </dgm:t>
    </dgm:pt>
    <dgm:pt modelId="{811E9288-B4AB-4284-94AA-92D5EEBF4A65}" type="parTrans" cxnId="{5D5B9FC5-348C-402F-8AB9-485EFCA09051}">
      <dgm:prSet/>
      <dgm:spPr/>
      <dgm:t>
        <a:bodyPr/>
        <a:lstStyle/>
        <a:p>
          <a:endParaRPr lang="en-IE"/>
        </a:p>
      </dgm:t>
    </dgm:pt>
    <dgm:pt modelId="{688E74DF-5994-47E5-8F7C-764FF5ACB027}" type="sibTrans" cxnId="{5D5B9FC5-348C-402F-8AB9-485EFCA09051}">
      <dgm:prSet/>
      <dgm:spPr/>
      <dgm:t>
        <a:bodyPr/>
        <a:lstStyle/>
        <a:p>
          <a:endParaRPr lang="en-IE"/>
        </a:p>
      </dgm:t>
    </dgm:pt>
    <dgm:pt modelId="{F4453E20-8BA0-4963-B796-415A49C066D9}">
      <dgm:prSet phldrT="[Text]"/>
      <dgm:spPr/>
      <dgm:t>
        <a:bodyPr/>
        <a:lstStyle/>
        <a:p>
          <a:r>
            <a:rPr lang="en-IE" dirty="0" smtClean="0"/>
            <a:t>Session 4: Laboratory</a:t>
          </a:r>
        </a:p>
        <a:p>
          <a:r>
            <a:rPr lang="en-IE" dirty="0" smtClean="0"/>
            <a:t>Adsorption experiments II</a:t>
          </a:r>
          <a:endParaRPr lang="en-IE" dirty="0"/>
        </a:p>
      </dgm:t>
    </dgm:pt>
    <dgm:pt modelId="{8AA52615-50AF-4C4E-9589-1BC1E91B5841}" type="parTrans" cxnId="{CDF4DF73-4B73-485C-AA25-5F361208F81F}">
      <dgm:prSet/>
      <dgm:spPr/>
      <dgm:t>
        <a:bodyPr/>
        <a:lstStyle/>
        <a:p>
          <a:endParaRPr lang="en-IE"/>
        </a:p>
      </dgm:t>
    </dgm:pt>
    <dgm:pt modelId="{D4229B9D-EF3B-4CB7-BEBE-66C5D5D9E73E}" type="sibTrans" cxnId="{CDF4DF73-4B73-485C-AA25-5F361208F81F}">
      <dgm:prSet/>
      <dgm:spPr/>
      <dgm:t>
        <a:bodyPr/>
        <a:lstStyle/>
        <a:p>
          <a:endParaRPr lang="en-IE"/>
        </a:p>
      </dgm:t>
    </dgm:pt>
    <dgm:pt modelId="{B94957AD-9079-4D17-910D-A4226A7E8780}">
      <dgm:prSet phldrT="[Text]"/>
      <dgm:spPr/>
      <dgm:t>
        <a:bodyPr/>
        <a:lstStyle/>
        <a:p>
          <a:r>
            <a:rPr lang="en-IE" dirty="0" smtClean="0"/>
            <a:t>Session 5: Laboratory</a:t>
          </a:r>
        </a:p>
        <a:p>
          <a:r>
            <a:rPr lang="en-IE" dirty="0" err="1" smtClean="0"/>
            <a:t>Photocatalysis</a:t>
          </a:r>
          <a:r>
            <a:rPr lang="en-IE" dirty="0" smtClean="0"/>
            <a:t> experiments I</a:t>
          </a:r>
          <a:endParaRPr lang="en-IE" dirty="0"/>
        </a:p>
      </dgm:t>
    </dgm:pt>
    <dgm:pt modelId="{1541A599-7FAF-4B20-9CD3-263D41BC2889}" type="parTrans" cxnId="{6BD99630-9D79-4ED2-A8D4-7D6BB08CE552}">
      <dgm:prSet/>
      <dgm:spPr/>
      <dgm:t>
        <a:bodyPr/>
        <a:lstStyle/>
        <a:p>
          <a:endParaRPr lang="en-IE"/>
        </a:p>
      </dgm:t>
    </dgm:pt>
    <dgm:pt modelId="{307BA601-8677-4885-BD4B-D67F35CEC0BC}" type="sibTrans" cxnId="{6BD99630-9D79-4ED2-A8D4-7D6BB08CE552}">
      <dgm:prSet/>
      <dgm:spPr/>
      <dgm:t>
        <a:bodyPr/>
        <a:lstStyle/>
        <a:p>
          <a:endParaRPr lang="en-IE"/>
        </a:p>
      </dgm:t>
    </dgm:pt>
    <dgm:pt modelId="{40C7CAF0-B672-41D2-BE68-E05655FFE682}">
      <dgm:prSet/>
      <dgm:spPr/>
      <dgm:t>
        <a:bodyPr/>
        <a:lstStyle/>
        <a:p>
          <a:r>
            <a:rPr lang="en-IE" dirty="0" smtClean="0"/>
            <a:t>Session 6: Laboratory</a:t>
          </a:r>
        </a:p>
        <a:p>
          <a:r>
            <a:rPr lang="en-IE" dirty="0" err="1" smtClean="0"/>
            <a:t>Photocatalysis</a:t>
          </a:r>
          <a:r>
            <a:rPr lang="en-IE" dirty="0" smtClean="0"/>
            <a:t> experiments II</a:t>
          </a:r>
        </a:p>
      </dgm:t>
    </dgm:pt>
    <dgm:pt modelId="{B79F05CD-4FF2-4A45-88F8-FAF0EB06983D}" type="parTrans" cxnId="{E2366259-7B8B-4C94-B7A3-8CA8D300AD99}">
      <dgm:prSet/>
      <dgm:spPr/>
      <dgm:t>
        <a:bodyPr/>
        <a:lstStyle/>
        <a:p>
          <a:endParaRPr lang="en-IE"/>
        </a:p>
      </dgm:t>
    </dgm:pt>
    <dgm:pt modelId="{711F7308-34CB-4E9F-8D76-3587A25BF828}" type="sibTrans" cxnId="{E2366259-7B8B-4C94-B7A3-8CA8D300AD99}">
      <dgm:prSet/>
      <dgm:spPr/>
      <dgm:t>
        <a:bodyPr/>
        <a:lstStyle/>
        <a:p>
          <a:endParaRPr lang="en-IE"/>
        </a:p>
      </dgm:t>
    </dgm:pt>
    <dgm:pt modelId="{61FE0B53-E48E-43C0-8F7A-50E3D0E8FE16}">
      <dgm:prSet/>
      <dgm:spPr/>
      <dgm:t>
        <a:bodyPr/>
        <a:lstStyle/>
        <a:p>
          <a:r>
            <a:rPr lang="en-IE" dirty="0" smtClean="0"/>
            <a:t>Session 7: Workshop</a:t>
          </a:r>
        </a:p>
        <a:p>
          <a:r>
            <a:rPr lang="en-IE" dirty="0" smtClean="0"/>
            <a:t>Feedback clinic</a:t>
          </a:r>
          <a:endParaRPr lang="en-IE" dirty="0"/>
        </a:p>
      </dgm:t>
    </dgm:pt>
    <dgm:pt modelId="{1FC14337-7336-4548-9EDE-7150F03941C0}" type="parTrans" cxnId="{AC41B45E-B2F7-4F53-B0A1-E0528B88AC27}">
      <dgm:prSet/>
      <dgm:spPr/>
      <dgm:t>
        <a:bodyPr/>
        <a:lstStyle/>
        <a:p>
          <a:endParaRPr lang="en-IE"/>
        </a:p>
      </dgm:t>
    </dgm:pt>
    <dgm:pt modelId="{675B3DB3-E6A9-4037-8B13-7443FF351786}" type="sibTrans" cxnId="{AC41B45E-B2F7-4F53-B0A1-E0528B88AC27}">
      <dgm:prSet/>
      <dgm:spPr/>
      <dgm:t>
        <a:bodyPr/>
        <a:lstStyle/>
        <a:p>
          <a:endParaRPr lang="en-IE"/>
        </a:p>
      </dgm:t>
    </dgm:pt>
    <dgm:pt modelId="{794E91C1-F785-4DF3-94E8-246E3118446A}">
      <dgm:prSet/>
      <dgm:spPr/>
      <dgm:t>
        <a:bodyPr/>
        <a:lstStyle/>
        <a:p>
          <a:r>
            <a:rPr lang="en-IE" dirty="0" smtClean="0"/>
            <a:t>Session 8: Workshop</a:t>
          </a:r>
        </a:p>
        <a:p>
          <a:r>
            <a:rPr lang="en-IE" dirty="0" smtClean="0"/>
            <a:t>Group presentations</a:t>
          </a:r>
          <a:endParaRPr lang="en-IE" dirty="0"/>
        </a:p>
      </dgm:t>
    </dgm:pt>
    <dgm:pt modelId="{194E1FC0-7E87-4002-BA67-758AD07133F2}" type="parTrans" cxnId="{753A4983-0486-482C-8030-FA46FA320692}">
      <dgm:prSet/>
      <dgm:spPr/>
      <dgm:t>
        <a:bodyPr/>
        <a:lstStyle/>
        <a:p>
          <a:endParaRPr lang="en-IE"/>
        </a:p>
      </dgm:t>
    </dgm:pt>
    <dgm:pt modelId="{F111E6EA-01EA-4149-9792-9ABBE8BBC907}" type="sibTrans" cxnId="{753A4983-0486-482C-8030-FA46FA320692}">
      <dgm:prSet/>
      <dgm:spPr/>
      <dgm:t>
        <a:bodyPr/>
        <a:lstStyle/>
        <a:p>
          <a:endParaRPr lang="en-IE"/>
        </a:p>
      </dgm:t>
    </dgm:pt>
    <dgm:pt modelId="{DB7A51CC-E0FF-40AE-A2C9-011105537DB5}" type="pres">
      <dgm:prSet presAssocID="{CC0A0672-629C-4124-86F0-366BDC2B7EB2}" presName="diagram" presStyleCnt="0">
        <dgm:presLayoutVars>
          <dgm:dir/>
          <dgm:resizeHandles val="exact"/>
        </dgm:presLayoutVars>
      </dgm:prSet>
      <dgm:spPr/>
      <dgm:t>
        <a:bodyPr/>
        <a:lstStyle/>
        <a:p>
          <a:endParaRPr lang="en-IE"/>
        </a:p>
      </dgm:t>
    </dgm:pt>
    <dgm:pt modelId="{A021AB7D-04E0-488D-9701-89C2F803ADC2}" type="pres">
      <dgm:prSet presAssocID="{60DFA525-2E13-4E4E-B415-276E631DE491}" presName="node" presStyleLbl="node1" presStyleIdx="0" presStyleCnt="8">
        <dgm:presLayoutVars>
          <dgm:bulletEnabled val="1"/>
        </dgm:presLayoutVars>
      </dgm:prSet>
      <dgm:spPr/>
      <dgm:t>
        <a:bodyPr/>
        <a:lstStyle/>
        <a:p>
          <a:endParaRPr lang="en-IE"/>
        </a:p>
      </dgm:t>
    </dgm:pt>
    <dgm:pt modelId="{3F4B4E81-36D4-49F0-9B93-DD0742427732}" type="pres">
      <dgm:prSet presAssocID="{F04CE5C2-E257-4A64-B5E7-8F4AF9940191}" presName="sibTrans" presStyleLbl="sibTrans2D1" presStyleIdx="0" presStyleCnt="7"/>
      <dgm:spPr/>
      <dgm:t>
        <a:bodyPr/>
        <a:lstStyle/>
        <a:p>
          <a:endParaRPr lang="en-IE"/>
        </a:p>
      </dgm:t>
    </dgm:pt>
    <dgm:pt modelId="{A2F1A6C9-09BE-4173-BC3A-40F05AC85C64}" type="pres">
      <dgm:prSet presAssocID="{F04CE5C2-E257-4A64-B5E7-8F4AF9940191}" presName="connectorText" presStyleLbl="sibTrans2D1" presStyleIdx="0" presStyleCnt="7"/>
      <dgm:spPr/>
      <dgm:t>
        <a:bodyPr/>
        <a:lstStyle/>
        <a:p>
          <a:endParaRPr lang="en-IE"/>
        </a:p>
      </dgm:t>
    </dgm:pt>
    <dgm:pt modelId="{2A810926-695D-473F-B5DE-410FEE2862DB}" type="pres">
      <dgm:prSet presAssocID="{A2E58A15-08B0-4CDD-BA30-CBF3027FC49E}" presName="node" presStyleLbl="node1" presStyleIdx="1" presStyleCnt="8">
        <dgm:presLayoutVars>
          <dgm:bulletEnabled val="1"/>
        </dgm:presLayoutVars>
      </dgm:prSet>
      <dgm:spPr/>
      <dgm:t>
        <a:bodyPr/>
        <a:lstStyle/>
        <a:p>
          <a:endParaRPr lang="en-IE"/>
        </a:p>
      </dgm:t>
    </dgm:pt>
    <dgm:pt modelId="{3A273D00-725F-40E1-88C6-3D89DB478A8B}" type="pres">
      <dgm:prSet presAssocID="{1D0DDD2B-D933-4163-B8BA-B023C0C5F390}" presName="sibTrans" presStyleLbl="sibTrans2D1" presStyleIdx="1" presStyleCnt="7"/>
      <dgm:spPr/>
      <dgm:t>
        <a:bodyPr/>
        <a:lstStyle/>
        <a:p>
          <a:endParaRPr lang="en-IE"/>
        </a:p>
      </dgm:t>
    </dgm:pt>
    <dgm:pt modelId="{597EF1E5-1374-4408-A9C2-69BC47627B49}" type="pres">
      <dgm:prSet presAssocID="{1D0DDD2B-D933-4163-B8BA-B023C0C5F390}" presName="connectorText" presStyleLbl="sibTrans2D1" presStyleIdx="1" presStyleCnt="7"/>
      <dgm:spPr/>
      <dgm:t>
        <a:bodyPr/>
        <a:lstStyle/>
        <a:p>
          <a:endParaRPr lang="en-IE"/>
        </a:p>
      </dgm:t>
    </dgm:pt>
    <dgm:pt modelId="{9BE85848-144F-443B-92BB-0E6969342DD6}" type="pres">
      <dgm:prSet presAssocID="{B7E23F52-A2EB-463D-986C-BC701A4C2C9A}" presName="node" presStyleLbl="node1" presStyleIdx="2" presStyleCnt="8">
        <dgm:presLayoutVars>
          <dgm:bulletEnabled val="1"/>
        </dgm:presLayoutVars>
      </dgm:prSet>
      <dgm:spPr/>
      <dgm:t>
        <a:bodyPr/>
        <a:lstStyle/>
        <a:p>
          <a:endParaRPr lang="en-IE"/>
        </a:p>
      </dgm:t>
    </dgm:pt>
    <dgm:pt modelId="{A89B2D89-00F1-4668-8B76-8C45C846905A}" type="pres">
      <dgm:prSet presAssocID="{688E74DF-5994-47E5-8F7C-764FF5ACB027}" presName="sibTrans" presStyleLbl="sibTrans2D1" presStyleIdx="2" presStyleCnt="7"/>
      <dgm:spPr/>
      <dgm:t>
        <a:bodyPr/>
        <a:lstStyle/>
        <a:p>
          <a:endParaRPr lang="en-IE"/>
        </a:p>
      </dgm:t>
    </dgm:pt>
    <dgm:pt modelId="{309C4B3A-3C30-45C7-BB17-CD1D62B0D6FA}" type="pres">
      <dgm:prSet presAssocID="{688E74DF-5994-47E5-8F7C-764FF5ACB027}" presName="connectorText" presStyleLbl="sibTrans2D1" presStyleIdx="2" presStyleCnt="7"/>
      <dgm:spPr/>
      <dgm:t>
        <a:bodyPr/>
        <a:lstStyle/>
        <a:p>
          <a:endParaRPr lang="en-IE"/>
        </a:p>
      </dgm:t>
    </dgm:pt>
    <dgm:pt modelId="{3749A15A-F7C4-4B7A-9717-04F9775B1418}" type="pres">
      <dgm:prSet presAssocID="{F4453E20-8BA0-4963-B796-415A49C066D9}" presName="node" presStyleLbl="node1" presStyleIdx="3" presStyleCnt="8" custLinFactNeighborY="-22298">
        <dgm:presLayoutVars>
          <dgm:bulletEnabled val="1"/>
        </dgm:presLayoutVars>
      </dgm:prSet>
      <dgm:spPr/>
      <dgm:t>
        <a:bodyPr/>
        <a:lstStyle/>
        <a:p>
          <a:endParaRPr lang="en-IE"/>
        </a:p>
      </dgm:t>
    </dgm:pt>
    <dgm:pt modelId="{493DE66B-7950-4C82-BCFA-837A361F2FB1}" type="pres">
      <dgm:prSet presAssocID="{D4229B9D-EF3B-4CB7-BEBE-66C5D5D9E73E}" presName="sibTrans" presStyleLbl="sibTrans2D1" presStyleIdx="3" presStyleCnt="7"/>
      <dgm:spPr/>
      <dgm:t>
        <a:bodyPr/>
        <a:lstStyle/>
        <a:p>
          <a:endParaRPr lang="en-IE"/>
        </a:p>
      </dgm:t>
    </dgm:pt>
    <dgm:pt modelId="{A71FD137-B83A-4BDF-A371-7D6A6232B7B6}" type="pres">
      <dgm:prSet presAssocID="{D4229B9D-EF3B-4CB7-BEBE-66C5D5D9E73E}" presName="connectorText" presStyleLbl="sibTrans2D1" presStyleIdx="3" presStyleCnt="7"/>
      <dgm:spPr/>
      <dgm:t>
        <a:bodyPr/>
        <a:lstStyle/>
        <a:p>
          <a:endParaRPr lang="en-IE"/>
        </a:p>
      </dgm:t>
    </dgm:pt>
    <dgm:pt modelId="{854075A4-4F5B-4F57-8647-57338E7BA848}" type="pres">
      <dgm:prSet presAssocID="{B94957AD-9079-4D17-910D-A4226A7E8780}" presName="node" presStyleLbl="node1" presStyleIdx="4" presStyleCnt="8" custLinFactNeighborY="-22298">
        <dgm:presLayoutVars>
          <dgm:bulletEnabled val="1"/>
        </dgm:presLayoutVars>
      </dgm:prSet>
      <dgm:spPr/>
      <dgm:t>
        <a:bodyPr/>
        <a:lstStyle/>
        <a:p>
          <a:endParaRPr lang="en-IE"/>
        </a:p>
      </dgm:t>
    </dgm:pt>
    <dgm:pt modelId="{8DA843B2-A14C-42E6-A82A-43FCF60B0F62}" type="pres">
      <dgm:prSet presAssocID="{307BA601-8677-4885-BD4B-D67F35CEC0BC}" presName="sibTrans" presStyleLbl="sibTrans2D1" presStyleIdx="4" presStyleCnt="7"/>
      <dgm:spPr/>
      <dgm:t>
        <a:bodyPr/>
        <a:lstStyle/>
        <a:p>
          <a:endParaRPr lang="en-IE"/>
        </a:p>
      </dgm:t>
    </dgm:pt>
    <dgm:pt modelId="{C7715689-77F2-4FFA-80FD-DFD9BC9B2EB8}" type="pres">
      <dgm:prSet presAssocID="{307BA601-8677-4885-BD4B-D67F35CEC0BC}" presName="connectorText" presStyleLbl="sibTrans2D1" presStyleIdx="4" presStyleCnt="7"/>
      <dgm:spPr/>
      <dgm:t>
        <a:bodyPr/>
        <a:lstStyle/>
        <a:p>
          <a:endParaRPr lang="en-IE"/>
        </a:p>
      </dgm:t>
    </dgm:pt>
    <dgm:pt modelId="{0E859412-2855-4CFE-9DCF-7ED2D4656605}" type="pres">
      <dgm:prSet presAssocID="{40C7CAF0-B672-41D2-BE68-E05655FFE682}" presName="node" presStyleLbl="node1" presStyleIdx="5" presStyleCnt="8" custLinFactNeighborY="-22298">
        <dgm:presLayoutVars>
          <dgm:bulletEnabled val="1"/>
        </dgm:presLayoutVars>
      </dgm:prSet>
      <dgm:spPr/>
      <dgm:t>
        <a:bodyPr/>
        <a:lstStyle/>
        <a:p>
          <a:endParaRPr lang="en-IE"/>
        </a:p>
      </dgm:t>
    </dgm:pt>
    <dgm:pt modelId="{DC222115-CB22-47EF-9262-73CB6B9F8F85}" type="pres">
      <dgm:prSet presAssocID="{711F7308-34CB-4E9F-8D76-3587A25BF828}" presName="sibTrans" presStyleLbl="sibTrans2D1" presStyleIdx="5" presStyleCnt="7"/>
      <dgm:spPr/>
      <dgm:t>
        <a:bodyPr/>
        <a:lstStyle/>
        <a:p>
          <a:endParaRPr lang="en-IE"/>
        </a:p>
      </dgm:t>
    </dgm:pt>
    <dgm:pt modelId="{2DD7619C-EEBA-4A66-A207-EC609626E05A}" type="pres">
      <dgm:prSet presAssocID="{711F7308-34CB-4E9F-8D76-3587A25BF828}" presName="connectorText" presStyleLbl="sibTrans2D1" presStyleIdx="5" presStyleCnt="7"/>
      <dgm:spPr/>
      <dgm:t>
        <a:bodyPr/>
        <a:lstStyle/>
        <a:p>
          <a:endParaRPr lang="en-IE"/>
        </a:p>
      </dgm:t>
    </dgm:pt>
    <dgm:pt modelId="{7D22F0B5-D015-4C61-9AF8-3A50F31E89BC}" type="pres">
      <dgm:prSet presAssocID="{61FE0B53-E48E-43C0-8F7A-50E3D0E8FE16}" presName="node" presStyleLbl="node1" presStyleIdx="6" presStyleCnt="8" custLinFactNeighborY="-42292">
        <dgm:presLayoutVars>
          <dgm:bulletEnabled val="1"/>
        </dgm:presLayoutVars>
      </dgm:prSet>
      <dgm:spPr/>
      <dgm:t>
        <a:bodyPr/>
        <a:lstStyle/>
        <a:p>
          <a:endParaRPr lang="en-IE"/>
        </a:p>
      </dgm:t>
    </dgm:pt>
    <dgm:pt modelId="{48D345F2-13BC-4573-9013-672B232CBC58}" type="pres">
      <dgm:prSet presAssocID="{675B3DB3-E6A9-4037-8B13-7443FF351786}" presName="sibTrans" presStyleLbl="sibTrans2D1" presStyleIdx="6" presStyleCnt="7"/>
      <dgm:spPr/>
      <dgm:t>
        <a:bodyPr/>
        <a:lstStyle/>
        <a:p>
          <a:endParaRPr lang="en-IE"/>
        </a:p>
      </dgm:t>
    </dgm:pt>
    <dgm:pt modelId="{2832524D-D5E1-4D34-8F05-423778ECAB9A}" type="pres">
      <dgm:prSet presAssocID="{675B3DB3-E6A9-4037-8B13-7443FF351786}" presName="connectorText" presStyleLbl="sibTrans2D1" presStyleIdx="6" presStyleCnt="7"/>
      <dgm:spPr/>
      <dgm:t>
        <a:bodyPr/>
        <a:lstStyle/>
        <a:p>
          <a:endParaRPr lang="en-IE"/>
        </a:p>
      </dgm:t>
    </dgm:pt>
    <dgm:pt modelId="{E032EB24-DC55-44F8-BDF6-285582063490}" type="pres">
      <dgm:prSet presAssocID="{794E91C1-F785-4DF3-94E8-246E3118446A}" presName="node" presStyleLbl="node1" presStyleIdx="7" presStyleCnt="8" custLinFactNeighborY="-42232">
        <dgm:presLayoutVars>
          <dgm:bulletEnabled val="1"/>
        </dgm:presLayoutVars>
      </dgm:prSet>
      <dgm:spPr/>
      <dgm:t>
        <a:bodyPr/>
        <a:lstStyle/>
        <a:p>
          <a:endParaRPr lang="en-IE"/>
        </a:p>
      </dgm:t>
    </dgm:pt>
  </dgm:ptLst>
  <dgm:cxnLst>
    <dgm:cxn modelId="{6BDF02B1-7571-43EF-BA4A-3961D9D2DB16}" type="presOf" srcId="{1D0DDD2B-D933-4163-B8BA-B023C0C5F390}" destId="{3A273D00-725F-40E1-88C6-3D89DB478A8B}" srcOrd="0" destOrd="0" presId="urn:microsoft.com/office/officeart/2005/8/layout/process5"/>
    <dgm:cxn modelId="{FD3E1AA6-C34E-4F16-BDD7-F68061041CE5}" type="presOf" srcId="{711F7308-34CB-4E9F-8D76-3587A25BF828}" destId="{2DD7619C-EEBA-4A66-A207-EC609626E05A}" srcOrd="1" destOrd="0" presId="urn:microsoft.com/office/officeart/2005/8/layout/process5"/>
    <dgm:cxn modelId="{9794AA1C-51F6-4A30-9325-AFB1C8EBF70F}" type="presOf" srcId="{675B3DB3-E6A9-4037-8B13-7443FF351786}" destId="{48D345F2-13BC-4573-9013-672B232CBC58}" srcOrd="0" destOrd="0" presId="urn:microsoft.com/office/officeart/2005/8/layout/process5"/>
    <dgm:cxn modelId="{03A24100-BB56-4C8D-91D5-5FBB9D09175E}" type="presOf" srcId="{CC0A0672-629C-4124-86F0-366BDC2B7EB2}" destId="{DB7A51CC-E0FF-40AE-A2C9-011105537DB5}" srcOrd="0" destOrd="0" presId="urn:microsoft.com/office/officeart/2005/8/layout/process5"/>
    <dgm:cxn modelId="{59735EE3-C533-4D9D-93A4-F9F0EA8E2D73}" type="presOf" srcId="{61FE0B53-E48E-43C0-8F7A-50E3D0E8FE16}" destId="{7D22F0B5-D015-4C61-9AF8-3A50F31E89BC}" srcOrd="0" destOrd="0" presId="urn:microsoft.com/office/officeart/2005/8/layout/process5"/>
    <dgm:cxn modelId="{B33206EC-AFA9-4792-8223-4CEEDE00CD04}" type="presOf" srcId="{688E74DF-5994-47E5-8F7C-764FF5ACB027}" destId="{A89B2D89-00F1-4668-8B76-8C45C846905A}" srcOrd="0" destOrd="0" presId="urn:microsoft.com/office/officeart/2005/8/layout/process5"/>
    <dgm:cxn modelId="{8512DA8C-705E-4905-AD52-4AFE0B9468F5}" type="presOf" srcId="{B7E23F52-A2EB-463D-986C-BC701A4C2C9A}" destId="{9BE85848-144F-443B-92BB-0E6969342DD6}" srcOrd="0" destOrd="0" presId="urn:microsoft.com/office/officeart/2005/8/layout/process5"/>
    <dgm:cxn modelId="{EE4B005C-66C4-4908-AB49-0C8F885C12BE}" type="presOf" srcId="{307BA601-8677-4885-BD4B-D67F35CEC0BC}" destId="{C7715689-77F2-4FFA-80FD-DFD9BC9B2EB8}" srcOrd="1" destOrd="0" presId="urn:microsoft.com/office/officeart/2005/8/layout/process5"/>
    <dgm:cxn modelId="{BC46FA52-2D64-4899-A3FF-3021740DE162}" type="presOf" srcId="{B94957AD-9079-4D17-910D-A4226A7E8780}" destId="{854075A4-4F5B-4F57-8647-57338E7BA848}" srcOrd="0" destOrd="0" presId="urn:microsoft.com/office/officeart/2005/8/layout/process5"/>
    <dgm:cxn modelId="{850DE1E8-BA86-4064-9760-9FCB20F6DB02}" type="presOf" srcId="{60DFA525-2E13-4E4E-B415-276E631DE491}" destId="{A021AB7D-04E0-488D-9701-89C2F803ADC2}" srcOrd="0" destOrd="0" presId="urn:microsoft.com/office/officeart/2005/8/layout/process5"/>
    <dgm:cxn modelId="{89205125-A32C-466D-B90C-13A6844E19A0}" type="presOf" srcId="{688E74DF-5994-47E5-8F7C-764FF5ACB027}" destId="{309C4B3A-3C30-45C7-BB17-CD1D62B0D6FA}" srcOrd="1" destOrd="0" presId="urn:microsoft.com/office/officeart/2005/8/layout/process5"/>
    <dgm:cxn modelId="{7B458B90-FC64-47AD-9CB8-46741898784E}" type="presOf" srcId="{1D0DDD2B-D933-4163-B8BA-B023C0C5F390}" destId="{597EF1E5-1374-4408-A9C2-69BC47627B49}" srcOrd="1" destOrd="0" presId="urn:microsoft.com/office/officeart/2005/8/layout/process5"/>
    <dgm:cxn modelId="{AC41B45E-B2F7-4F53-B0A1-E0528B88AC27}" srcId="{CC0A0672-629C-4124-86F0-366BDC2B7EB2}" destId="{61FE0B53-E48E-43C0-8F7A-50E3D0E8FE16}" srcOrd="6" destOrd="0" parTransId="{1FC14337-7336-4548-9EDE-7150F03941C0}" sibTransId="{675B3DB3-E6A9-4037-8B13-7443FF351786}"/>
    <dgm:cxn modelId="{6BD99630-9D79-4ED2-A8D4-7D6BB08CE552}" srcId="{CC0A0672-629C-4124-86F0-366BDC2B7EB2}" destId="{B94957AD-9079-4D17-910D-A4226A7E8780}" srcOrd="4" destOrd="0" parTransId="{1541A599-7FAF-4B20-9CD3-263D41BC2889}" sibTransId="{307BA601-8677-4885-BD4B-D67F35CEC0BC}"/>
    <dgm:cxn modelId="{6E7037F4-4FF8-44B6-B3A2-32EF1544447B}" srcId="{CC0A0672-629C-4124-86F0-366BDC2B7EB2}" destId="{A2E58A15-08B0-4CDD-BA30-CBF3027FC49E}" srcOrd="1" destOrd="0" parTransId="{03D3AF84-0D52-4B0D-9C3A-08378C87A3C1}" sibTransId="{1D0DDD2B-D933-4163-B8BA-B023C0C5F390}"/>
    <dgm:cxn modelId="{5D5B9FC5-348C-402F-8AB9-485EFCA09051}" srcId="{CC0A0672-629C-4124-86F0-366BDC2B7EB2}" destId="{B7E23F52-A2EB-463D-986C-BC701A4C2C9A}" srcOrd="2" destOrd="0" parTransId="{811E9288-B4AB-4284-94AA-92D5EEBF4A65}" sibTransId="{688E74DF-5994-47E5-8F7C-764FF5ACB027}"/>
    <dgm:cxn modelId="{3FD6F02F-54C4-4A6C-BE7A-E04B54BF875D}" type="presOf" srcId="{794E91C1-F785-4DF3-94E8-246E3118446A}" destId="{E032EB24-DC55-44F8-BDF6-285582063490}" srcOrd="0" destOrd="0" presId="urn:microsoft.com/office/officeart/2005/8/layout/process5"/>
    <dgm:cxn modelId="{CDF4DF73-4B73-485C-AA25-5F361208F81F}" srcId="{CC0A0672-629C-4124-86F0-366BDC2B7EB2}" destId="{F4453E20-8BA0-4963-B796-415A49C066D9}" srcOrd="3" destOrd="0" parTransId="{8AA52615-50AF-4C4E-9589-1BC1E91B5841}" sibTransId="{D4229B9D-EF3B-4CB7-BEBE-66C5D5D9E73E}"/>
    <dgm:cxn modelId="{FA564C55-4E76-41E5-B110-E1E8664D37C6}" type="presOf" srcId="{40C7CAF0-B672-41D2-BE68-E05655FFE682}" destId="{0E859412-2855-4CFE-9DCF-7ED2D4656605}" srcOrd="0" destOrd="0" presId="urn:microsoft.com/office/officeart/2005/8/layout/process5"/>
    <dgm:cxn modelId="{753A4983-0486-482C-8030-FA46FA320692}" srcId="{CC0A0672-629C-4124-86F0-366BDC2B7EB2}" destId="{794E91C1-F785-4DF3-94E8-246E3118446A}" srcOrd="7" destOrd="0" parTransId="{194E1FC0-7E87-4002-BA67-758AD07133F2}" sibTransId="{F111E6EA-01EA-4149-9792-9ABBE8BBC907}"/>
    <dgm:cxn modelId="{D558AB27-B44D-4C68-AD82-D180B91F1FA0}" type="presOf" srcId="{F04CE5C2-E257-4A64-B5E7-8F4AF9940191}" destId="{3F4B4E81-36D4-49F0-9B93-DD0742427732}" srcOrd="0" destOrd="0" presId="urn:microsoft.com/office/officeart/2005/8/layout/process5"/>
    <dgm:cxn modelId="{5C5FDE65-0AD6-42EC-92B8-1ADE7E156951}" type="presOf" srcId="{F04CE5C2-E257-4A64-B5E7-8F4AF9940191}" destId="{A2F1A6C9-09BE-4173-BC3A-40F05AC85C64}" srcOrd="1" destOrd="0" presId="urn:microsoft.com/office/officeart/2005/8/layout/process5"/>
    <dgm:cxn modelId="{2A381D0E-4ABF-4B83-8EAC-41054876C4B4}" type="presOf" srcId="{711F7308-34CB-4E9F-8D76-3587A25BF828}" destId="{DC222115-CB22-47EF-9262-73CB6B9F8F85}" srcOrd="0" destOrd="0" presId="urn:microsoft.com/office/officeart/2005/8/layout/process5"/>
    <dgm:cxn modelId="{7508D831-28F3-49AF-81BC-5B58B82A9162}" srcId="{CC0A0672-629C-4124-86F0-366BDC2B7EB2}" destId="{60DFA525-2E13-4E4E-B415-276E631DE491}" srcOrd="0" destOrd="0" parTransId="{811C7006-B401-41ED-9489-D87DB9DCC4C6}" sibTransId="{F04CE5C2-E257-4A64-B5E7-8F4AF9940191}"/>
    <dgm:cxn modelId="{5A15161D-0F27-46D7-B318-A1F316C2CFD6}" type="presOf" srcId="{A2E58A15-08B0-4CDD-BA30-CBF3027FC49E}" destId="{2A810926-695D-473F-B5DE-410FEE2862DB}" srcOrd="0" destOrd="0" presId="urn:microsoft.com/office/officeart/2005/8/layout/process5"/>
    <dgm:cxn modelId="{DE55143E-CE14-4CD5-B3B5-89866DFB833E}" type="presOf" srcId="{F4453E20-8BA0-4963-B796-415A49C066D9}" destId="{3749A15A-F7C4-4B7A-9717-04F9775B1418}" srcOrd="0" destOrd="0" presId="urn:microsoft.com/office/officeart/2005/8/layout/process5"/>
    <dgm:cxn modelId="{B9FB00C7-8CC8-4127-AE5C-3C033A391A58}" type="presOf" srcId="{D4229B9D-EF3B-4CB7-BEBE-66C5D5D9E73E}" destId="{A71FD137-B83A-4BDF-A371-7D6A6232B7B6}" srcOrd="1" destOrd="0" presId="urn:microsoft.com/office/officeart/2005/8/layout/process5"/>
    <dgm:cxn modelId="{C021CD69-5268-4E73-9F51-9BBF8DE149B8}" type="presOf" srcId="{675B3DB3-E6A9-4037-8B13-7443FF351786}" destId="{2832524D-D5E1-4D34-8F05-423778ECAB9A}" srcOrd="1" destOrd="0" presId="urn:microsoft.com/office/officeart/2005/8/layout/process5"/>
    <dgm:cxn modelId="{E2366259-7B8B-4C94-B7A3-8CA8D300AD99}" srcId="{CC0A0672-629C-4124-86F0-366BDC2B7EB2}" destId="{40C7CAF0-B672-41D2-BE68-E05655FFE682}" srcOrd="5" destOrd="0" parTransId="{B79F05CD-4FF2-4A45-88F8-FAF0EB06983D}" sibTransId="{711F7308-34CB-4E9F-8D76-3587A25BF828}"/>
    <dgm:cxn modelId="{740E9CC5-9794-456A-9879-158D7D7E8709}" type="presOf" srcId="{D4229B9D-EF3B-4CB7-BEBE-66C5D5D9E73E}" destId="{493DE66B-7950-4C82-BCFA-837A361F2FB1}" srcOrd="0" destOrd="0" presId="urn:microsoft.com/office/officeart/2005/8/layout/process5"/>
    <dgm:cxn modelId="{1E49EC0E-0213-4D73-B1D5-87E401CB5B0C}" type="presOf" srcId="{307BA601-8677-4885-BD4B-D67F35CEC0BC}" destId="{8DA843B2-A14C-42E6-A82A-43FCF60B0F62}" srcOrd="0" destOrd="0" presId="urn:microsoft.com/office/officeart/2005/8/layout/process5"/>
    <dgm:cxn modelId="{F1B05995-14AB-4FA3-8EFB-0B3E00094F49}" type="presParOf" srcId="{DB7A51CC-E0FF-40AE-A2C9-011105537DB5}" destId="{A021AB7D-04E0-488D-9701-89C2F803ADC2}" srcOrd="0" destOrd="0" presId="urn:microsoft.com/office/officeart/2005/8/layout/process5"/>
    <dgm:cxn modelId="{8A98E727-45D6-456A-A41C-BD79E7D39DF6}" type="presParOf" srcId="{DB7A51CC-E0FF-40AE-A2C9-011105537DB5}" destId="{3F4B4E81-36D4-49F0-9B93-DD0742427732}" srcOrd="1" destOrd="0" presId="urn:microsoft.com/office/officeart/2005/8/layout/process5"/>
    <dgm:cxn modelId="{990E13FD-B834-4DCD-80E6-736F299A5E94}" type="presParOf" srcId="{3F4B4E81-36D4-49F0-9B93-DD0742427732}" destId="{A2F1A6C9-09BE-4173-BC3A-40F05AC85C64}" srcOrd="0" destOrd="0" presId="urn:microsoft.com/office/officeart/2005/8/layout/process5"/>
    <dgm:cxn modelId="{8C46F8EF-4777-454E-ADFF-684AF0F35514}" type="presParOf" srcId="{DB7A51CC-E0FF-40AE-A2C9-011105537DB5}" destId="{2A810926-695D-473F-B5DE-410FEE2862DB}" srcOrd="2" destOrd="0" presId="urn:microsoft.com/office/officeart/2005/8/layout/process5"/>
    <dgm:cxn modelId="{7C6FA54A-1DD8-48E8-BFA7-15992BBE6A60}" type="presParOf" srcId="{DB7A51CC-E0FF-40AE-A2C9-011105537DB5}" destId="{3A273D00-725F-40E1-88C6-3D89DB478A8B}" srcOrd="3" destOrd="0" presId="urn:microsoft.com/office/officeart/2005/8/layout/process5"/>
    <dgm:cxn modelId="{D37BD936-46E6-42D3-A6BA-ADB9E617E3C9}" type="presParOf" srcId="{3A273D00-725F-40E1-88C6-3D89DB478A8B}" destId="{597EF1E5-1374-4408-A9C2-69BC47627B49}" srcOrd="0" destOrd="0" presId="urn:microsoft.com/office/officeart/2005/8/layout/process5"/>
    <dgm:cxn modelId="{F8670379-36B0-4D55-A35C-F13925A2BE52}" type="presParOf" srcId="{DB7A51CC-E0FF-40AE-A2C9-011105537DB5}" destId="{9BE85848-144F-443B-92BB-0E6969342DD6}" srcOrd="4" destOrd="0" presId="urn:microsoft.com/office/officeart/2005/8/layout/process5"/>
    <dgm:cxn modelId="{4EB92BD0-FF96-477B-B616-0A7F116E805B}" type="presParOf" srcId="{DB7A51CC-E0FF-40AE-A2C9-011105537DB5}" destId="{A89B2D89-00F1-4668-8B76-8C45C846905A}" srcOrd="5" destOrd="0" presId="urn:microsoft.com/office/officeart/2005/8/layout/process5"/>
    <dgm:cxn modelId="{31771A34-0EEA-4DEB-9A3D-323B0CDA09DA}" type="presParOf" srcId="{A89B2D89-00F1-4668-8B76-8C45C846905A}" destId="{309C4B3A-3C30-45C7-BB17-CD1D62B0D6FA}" srcOrd="0" destOrd="0" presId="urn:microsoft.com/office/officeart/2005/8/layout/process5"/>
    <dgm:cxn modelId="{3544AA1E-2464-465B-9A6B-66C006477416}" type="presParOf" srcId="{DB7A51CC-E0FF-40AE-A2C9-011105537DB5}" destId="{3749A15A-F7C4-4B7A-9717-04F9775B1418}" srcOrd="6" destOrd="0" presId="urn:microsoft.com/office/officeart/2005/8/layout/process5"/>
    <dgm:cxn modelId="{45CEBF7D-244D-42B9-A3B2-342BBEB8F1FD}" type="presParOf" srcId="{DB7A51CC-E0FF-40AE-A2C9-011105537DB5}" destId="{493DE66B-7950-4C82-BCFA-837A361F2FB1}" srcOrd="7" destOrd="0" presId="urn:microsoft.com/office/officeart/2005/8/layout/process5"/>
    <dgm:cxn modelId="{3D95A347-F87E-48DA-A70A-B422EC1B07CD}" type="presParOf" srcId="{493DE66B-7950-4C82-BCFA-837A361F2FB1}" destId="{A71FD137-B83A-4BDF-A371-7D6A6232B7B6}" srcOrd="0" destOrd="0" presId="urn:microsoft.com/office/officeart/2005/8/layout/process5"/>
    <dgm:cxn modelId="{67CA4332-8296-4D45-9BBD-2F91A79A5EE9}" type="presParOf" srcId="{DB7A51CC-E0FF-40AE-A2C9-011105537DB5}" destId="{854075A4-4F5B-4F57-8647-57338E7BA848}" srcOrd="8" destOrd="0" presId="urn:microsoft.com/office/officeart/2005/8/layout/process5"/>
    <dgm:cxn modelId="{610AE0B0-CD48-4218-960E-6901869218D6}" type="presParOf" srcId="{DB7A51CC-E0FF-40AE-A2C9-011105537DB5}" destId="{8DA843B2-A14C-42E6-A82A-43FCF60B0F62}" srcOrd="9" destOrd="0" presId="urn:microsoft.com/office/officeart/2005/8/layout/process5"/>
    <dgm:cxn modelId="{5350DAC1-B112-4EB4-856F-D7C9B0FB7302}" type="presParOf" srcId="{8DA843B2-A14C-42E6-A82A-43FCF60B0F62}" destId="{C7715689-77F2-4FFA-80FD-DFD9BC9B2EB8}" srcOrd="0" destOrd="0" presId="urn:microsoft.com/office/officeart/2005/8/layout/process5"/>
    <dgm:cxn modelId="{182EB615-D5E6-4547-A50E-93D0BFF0DFE4}" type="presParOf" srcId="{DB7A51CC-E0FF-40AE-A2C9-011105537DB5}" destId="{0E859412-2855-4CFE-9DCF-7ED2D4656605}" srcOrd="10" destOrd="0" presId="urn:microsoft.com/office/officeart/2005/8/layout/process5"/>
    <dgm:cxn modelId="{CF76933D-A85C-4ACB-B10C-ABE0F3D074D2}" type="presParOf" srcId="{DB7A51CC-E0FF-40AE-A2C9-011105537DB5}" destId="{DC222115-CB22-47EF-9262-73CB6B9F8F85}" srcOrd="11" destOrd="0" presId="urn:microsoft.com/office/officeart/2005/8/layout/process5"/>
    <dgm:cxn modelId="{F47627DB-B1CF-406F-934D-4D649F5AA221}" type="presParOf" srcId="{DC222115-CB22-47EF-9262-73CB6B9F8F85}" destId="{2DD7619C-EEBA-4A66-A207-EC609626E05A}" srcOrd="0" destOrd="0" presId="urn:microsoft.com/office/officeart/2005/8/layout/process5"/>
    <dgm:cxn modelId="{25EEC413-5F16-44BB-8E3F-5DDD6DA0B443}" type="presParOf" srcId="{DB7A51CC-E0FF-40AE-A2C9-011105537DB5}" destId="{7D22F0B5-D015-4C61-9AF8-3A50F31E89BC}" srcOrd="12" destOrd="0" presId="urn:microsoft.com/office/officeart/2005/8/layout/process5"/>
    <dgm:cxn modelId="{13CAE2D2-885C-43B3-A71C-03AD9FB83300}" type="presParOf" srcId="{DB7A51CC-E0FF-40AE-A2C9-011105537DB5}" destId="{48D345F2-13BC-4573-9013-672B232CBC58}" srcOrd="13" destOrd="0" presId="urn:microsoft.com/office/officeart/2005/8/layout/process5"/>
    <dgm:cxn modelId="{98726E01-1206-40FC-A75E-9769EEF6A8F7}" type="presParOf" srcId="{48D345F2-13BC-4573-9013-672B232CBC58}" destId="{2832524D-D5E1-4D34-8F05-423778ECAB9A}" srcOrd="0" destOrd="0" presId="urn:microsoft.com/office/officeart/2005/8/layout/process5"/>
    <dgm:cxn modelId="{91FCB661-EC3A-4694-8CBA-D634DD97547C}" type="presParOf" srcId="{DB7A51CC-E0FF-40AE-A2C9-011105537DB5}" destId="{E032EB24-DC55-44F8-BDF6-285582063490}" srcOrd="14"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21AB7D-04E0-488D-9701-89C2F803ADC2}">
      <dsp:nvSpPr>
        <dsp:cNvPr id="0" name=""/>
        <dsp:cNvSpPr/>
      </dsp:nvSpPr>
      <dsp:spPr>
        <a:xfrm>
          <a:off x="234098" y="996"/>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1: Workshop </a:t>
          </a:r>
        </a:p>
        <a:p>
          <a:pPr lvl="0" algn="ctr" defTabSz="711200">
            <a:lnSpc>
              <a:spcPct val="90000"/>
            </a:lnSpc>
            <a:spcBef>
              <a:spcPct val="0"/>
            </a:spcBef>
            <a:spcAft>
              <a:spcPct val="35000"/>
            </a:spcAft>
          </a:pPr>
          <a:r>
            <a:rPr lang="en-IE" sz="1600" kern="1200" dirty="0" smtClean="0"/>
            <a:t>Module induction</a:t>
          </a:r>
        </a:p>
        <a:p>
          <a:pPr lvl="0" algn="ctr" defTabSz="711200">
            <a:lnSpc>
              <a:spcPct val="90000"/>
            </a:lnSpc>
            <a:spcBef>
              <a:spcPct val="0"/>
            </a:spcBef>
            <a:spcAft>
              <a:spcPct val="35000"/>
            </a:spcAft>
          </a:pPr>
          <a:r>
            <a:rPr lang="en-IE" sz="1600" kern="1200" dirty="0" smtClean="0"/>
            <a:t>Planning laboratory work</a:t>
          </a:r>
        </a:p>
      </dsp:txBody>
      <dsp:txXfrm>
        <a:off x="234098" y="996"/>
        <a:ext cx="2131777" cy="1279066"/>
      </dsp:txXfrm>
    </dsp:sp>
    <dsp:sp modelId="{3F4B4E81-36D4-49F0-9B93-DD0742427732}">
      <dsp:nvSpPr>
        <dsp:cNvPr id="0" name=""/>
        <dsp:cNvSpPr/>
      </dsp:nvSpPr>
      <dsp:spPr>
        <a:xfrm>
          <a:off x="2553472" y="376189"/>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a:off x="2553472" y="376189"/>
        <a:ext cx="451936" cy="528680"/>
      </dsp:txXfrm>
    </dsp:sp>
    <dsp:sp modelId="{2A810926-695D-473F-B5DE-410FEE2862DB}">
      <dsp:nvSpPr>
        <dsp:cNvPr id="0" name=""/>
        <dsp:cNvSpPr/>
      </dsp:nvSpPr>
      <dsp:spPr>
        <a:xfrm>
          <a:off x="3218587" y="996"/>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2: Laboratory</a:t>
          </a:r>
        </a:p>
        <a:p>
          <a:pPr lvl="0" algn="ctr" defTabSz="711200">
            <a:lnSpc>
              <a:spcPct val="90000"/>
            </a:lnSpc>
            <a:spcBef>
              <a:spcPct val="0"/>
            </a:spcBef>
            <a:spcAft>
              <a:spcPct val="35000"/>
            </a:spcAft>
          </a:pPr>
          <a:r>
            <a:rPr lang="en-IE" sz="1600" kern="1200" dirty="0" smtClean="0"/>
            <a:t>The Beer-Lambert Law</a:t>
          </a:r>
          <a:endParaRPr lang="en-IE" sz="1600" kern="1200" dirty="0"/>
        </a:p>
      </dsp:txBody>
      <dsp:txXfrm>
        <a:off x="3218587" y="996"/>
        <a:ext cx="2131777" cy="1279066"/>
      </dsp:txXfrm>
    </dsp:sp>
    <dsp:sp modelId="{3A273D00-725F-40E1-88C6-3D89DB478A8B}">
      <dsp:nvSpPr>
        <dsp:cNvPr id="0" name=""/>
        <dsp:cNvSpPr/>
      </dsp:nvSpPr>
      <dsp:spPr>
        <a:xfrm>
          <a:off x="5537961" y="376189"/>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a:off x="5537961" y="376189"/>
        <a:ext cx="451936" cy="528680"/>
      </dsp:txXfrm>
    </dsp:sp>
    <dsp:sp modelId="{9BE85848-144F-443B-92BB-0E6969342DD6}">
      <dsp:nvSpPr>
        <dsp:cNvPr id="0" name=""/>
        <dsp:cNvSpPr/>
      </dsp:nvSpPr>
      <dsp:spPr>
        <a:xfrm>
          <a:off x="6203076" y="996"/>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3: Laboratory</a:t>
          </a:r>
        </a:p>
        <a:p>
          <a:pPr lvl="0" algn="ctr" defTabSz="711200">
            <a:lnSpc>
              <a:spcPct val="90000"/>
            </a:lnSpc>
            <a:spcBef>
              <a:spcPct val="0"/>
            </a:spcBef>
            <a:spcAft>
              <a:spcPct val="35000"/>
            </a:spcAft>
          </a:pPr>
          <a:r>
            <a:rPr lang="en-IE" sz="1600" kern="1200" dirty="0" smtClean="0"/>
            <a:t>Adsorption experiments I</a:t>
          </a:r>
          <a:endParaRPr lang="en-IE" sz="1600" kern="1200" dirty="0"/>
        </a:p>
      </dsp:txBody>
      <dsp:txXfrm>
        <a:off x="6203076" y="996"/>
        <a:ext cx="2131777" cy="1279066"/>
      </dsp:txXfrm>
    </dsp:sp>
    <dsp:sp modelId="{A89B2D89-00F1-4668-8B76-8C45C846905A}">
      <dsp:nvSpPr>
        <dsp:cNvPr id="0" name=""/>
        <dsp:cNvSpPr/>
      </dsp:nvSpPr>
      <dsp:spPr>
        <a:xfrm rot="5400000">
          <a:off x="7118576" y="1290962"/>
          <a:ext cx="300777"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5400000">
        <a:off x="7118576" y="1290962"/>
        <a:ext cx="300777" cy="528680"/>
      </dsp:txXfrm>
    </dsp:sp>
    <dsp:sp modelId="{3749A15A-F7C4-4B7A-9717-04F9775B1418}">
      <dsp:nvSpPr>
        <dsp:cNvPr id="0" name=""/>
        <dsp:cNvSpPr/>
      </dsp:nvSpPr>
      <dsp:spPr>
        <a:xfrm>
          <a:off x="6203076" y="1847568"/>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4: Laboratory</a:t>
          </a:r>
        </a:p>
        <a:p>
          <a:pPr lvl="0" algn="ctr" defTabSz="711200">
            <a:lnSpc>
              <a:spcPct val="90000"/>
            </a:lnSpc>
            <a:spcBef>
              <a:spcPct val="0"/>
            </a:spcBef>
            <a:spcAft>
              <a:spcPct val="35000"/>
            </a:spcAft>
          </a:pPr>
          <a:r>
            <a:rPr lang="en-IE" sz="1600" kern="1200" dirty="0" smtClean="0"/>
            <a:t>Adsorption experiments II</a:t>
          </a:r>
          <a:endParaRPr lang="en-IE" sz="1600" kern="1200" dirty="0"/>
        </a:p>
      </dsp:txBody>
      <dsp:txXfrm>
        <a:off x="6203076" y="1847568"/>
        <a:ext cx="2131777" cy="1279066"/>
      </dsp:txXfrm>
    </dsp:sp>
    <dsp:sp modelId="{493DE66B-7950-4C82-BCFA-837A361F2FB1}">
      <dsp:nvSpPr>
        <dsp:cNvPr id="0" name=""/>
        <dsp:cNvSpPr/>
      </dsp:nvSpPr>
      <dsp:spPr>
        <a:xfrm rot="10800000">
          <a:off x="5563542" y="2222761"/>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10800000">
        <a:off x="5563542" y="2222761"/>
        <a:ext cx="451936" cy="528680"/>
      </dsp:txXfrm>
    </dsp:sp>
    <dsp:sp modelId="{854075A4-4F5B-4F57-8647-57338E7BA848}">
      <dsp:nvSpPr>
        <dsp:cNvPr id="0" name=""/>
        <dsp:cNvSpPr/>
      </dsp:nvSpPr>
      <dsp:spPr>
        <a:xfrm>
          <a:off x="3218587" y="1847568"/>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5: Laboratory</a:t>
          </a:r>
        </a:p>
        <a:p>
          <a:pPr lvl="0" algn="ctr" defTabSz="711200">
            <a:lnSpc>
              <a:spcPct val="90000"/>
            </a:lnSpc>
            <a:spcBef>
              <a:spcPct val="0"/>
            </a:spcBef>
            <a:spcAft>
              <a:spcPct val="35000"/>
            </a:spcAft>
          </a:pPr>
          <a:r>
            <a:rPr lang="en-IE" sz="1600" kern="1200" dirty="0" err="1" smtClean="0"/>
            <a:t>Photocatalysis</a:t>
          </a:r>
          <a:r>
            <a:rPr lang="en-IE" sz="1600" kern="1200" dirty="0" smtClean="0"/>
            <a:t> experiments I</a:t>
          </a:r>
          <a:endParaRPr lang="en-IE" sz="1600" kern="1200" dirty="0"/>
        </a:p>
      </dsp:txBody>
      <dsp:txXfrm>
        <a:off x="3218587" y="1847568"/>
        <a:ext cx="2131777" cy="1279066"/>
      </dsp:txXfrm>
    </dsp:sp>
    <dsp:sp modelId="{8DA843B2-A14C-42E6-A82A-43FCF60B0F62}">
      <dsp:nvSpPr>
        <dsp:cNvPr id="0" name=""/>
        <dsp:cNvSpPr/>
      </dsp:nvSpPr>
      <dsp:spPr>
        <a:xfrm rot="10800000">
          <a:off x="2579053" y="2222761"/>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10800000">
        <a:off x="2579053" y="2222761"/>
        <a:ext cx="451936" cy="528680"/>
      </dsp:txXfrm>
    </dsp:sp>
    <dsp:sp modelId="{0E859412-2855-4CFE-9DCF-7ED2D4656605}">
      <dsp:nvSpPr>
        <dsp:cNvPr id="0" name=""/>
        <dsp:cNvSpPr/>
      </dsp:nvSpPr>
      <dsp:spPr>
        <a:xfrm>
          <a:off x="234098" y="1847568"/>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6: Laboratory</a:t>
          </a:r>
        </a:p>
        <a:p>
          <a:pPr lvl="0" algn="ctr" defTabSz="711200">
            <a:lnSpc>
              <a:spcPct val="90000"/>
            </a:lnSpc>
            <a:spcBef>
              <a:spcPct val="0"/>
            </a:spcBef>
            <a:spcAft>
              <a:spcPct val="35000"/>
            </a:spcAft>
          </a:pPr>
          <a:r>
            <a:rPr lang="en-IE" sz="1600" kern="1200" dirty="0" err="1" smtClean="0"/>
            <a:t>Photocatalysis</a:t>
          </a:r>
          <a:r>
            <a:rPr lang="en-IE" sz="1600" kern="1200" dirty="0" smtClean="0"/>
            <a:t> experiments II</a:t>
          </a:r>
        </a:p>
      </dsp:txBody>
      <dsp:txXfrm>
        <a:off x="234098" y="1847568"/>
        <a:ext cx="2131777" cy="1279066"/>
      </dsp:txXfrm>
    </dsp:sp>
    <dsp:sp modelId="{DC222115-CB22-47EF-9262-73CB6B9F8F85}">
      <dsp:nvSpPr>
        <dsp:cNvPr id="0" name=""/>
        <dsp:cNvSpPr/>
      </dsp:nvSpPr>
      <dsp:spPr>
        <a:xfrm rot="5400000">
          <a:off x="1141788" y="3151827"/>
          <a:ext cx="31639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5400000">
        <a:off x="1141788" y="3151827"/>
        <a:ext cx="316396" cy="528680"/>
      </dsp:txXfrm>
    </dsp:sp>
    <dsp:sp modelId="{7D22F0B5-D015-4C61-9AF8-3A50F31E89BC}">
      <dsp:nvSpPr>
        <dsp:cNvPr id="0" name=""/>
        <dsp:cNvSpPr/>
      </dsp:nvSpPr>
      <dsp:spPr>
        <a:xfrm>
          <a:off x="234098" y="3723609"/>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7: Workshop</a:t>
          </a:r>
        </a:p>
        <a:p>
          <a:pPr lvl="0" algn="ctr" defTabSz="711200">
            <a:lnSpc>
              <a:spcPct val="90000"/>
            </a:lnSpc>
            <a:spcBef>
              <a:spcPct val="0"/>
            </a:spcBef>
            <a:spcAft>
              <a:spcPct val="35000"/>
            </a:spcAft>
          </a:pPr>
          <a:r>
            <a:rPr lang="en-IE" sz="1600" kern="1200" dirty="0" smtClean="0"/>
            <a:t>Feedback clinic</a:t>
          </a:r>
          <a:endParaRPr lang="en-IE" sz="1600" kern="1200" dirty="0"/>
        </a:p>
      </dsp:txBody>
      <dsp:txXfrm>
        <a:off x="234098" y="3723609"/>
        <a:ext cx="2131777" cy="1279066"/>
      </dsp:txXfrm>
    </dsp:sp>
    <dsp:sp modelId="{48D345F2-13BC-4573-9013-672B232CBC58}">
      <dsp:nvSpPr>
        <dsp:cNvPr id="0" name=""/>
        <dsp:cNvSpPr/>
      </dsp:nvSpPr>
      <dsp:spPr>
        <a:xfrm rot="884">
          <a:off x="2553472" y="4099182"/>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884">
        <a:off x="2553472" y="4099182"/>
        <a:ext cx="451936" cy="528680"/>
      </dsp:txXfrm>
    </dsp:sp>
    <dsp:sp modelId="{E032EB24-DC55-44F8-BDF6-285582063490}">
      <dsp:nvSpPr>
        <dsp:cNvPr id="0" name=""/>
        <dsp:cNvSpPr/>
      </dsp:nvSpPr>
      <dsp:spPr>
        <a:xfrm>
          <a:off x="3218587" y="3724377"/>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8: Workshop</a:t>
          </a:r>
        </a:p>
        <a:p>
          <a:pPr lvl="0" algn="ctr" defTabSz="711200">
            <a:lnSpc>
              <a:spcPct val="90000"/>
            </a:lnSpc>
            <a:spcBef>
              <a:spcPct val="0"/>
            </a:spcBef>
            <a:spcAft>
              <a:spcPct val="35000"/>
            </a:spcAft>
          </a:pPr>
          <a:r>
            <a:rPr lang="en-IE" sz="1600" kern="1200" dirty="0" smtClean="0"/>
            <a:t>Group presentations</a:t>
          </a:r>
          <a:endParaRPr lang="en-IE" sz="1600" kern="1200" dirty="0"/>
        </a:p>
      </dsp:txBody>
      <dsp:txXfrm>
        <a:off x="3218587" y="3724377"/>
        <a:ext cx="2131777" cy="12790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a:defRPr sz="1300"/>
            </a:lvl1pPr>
          </a:lstStyle>
          <a:p>
            <a:pPr>
              <a:defRPr/>
            </a:pPr>
            <a:endParaRPr lang="en-GB"/>
          </a:p>
        </p:txBody>
      </p:sp>
      <p:sp>
        <p:nvSpPr>
          <p:cNvPr id="64515"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GB"/>
          </a:p>
        </p:txBody>
      </p:sp>
      <p:sp>
        <p:nvSpPr>
          <p:cNvPr id="6451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a:defRPr sz="1300"/>
            </a:lvl1pPr>
          </a:lstStyle>
          <a:p>
            <a:pPr>
              <a:defRPr/>
            </a:pPr>
            <a:endParaRPr lang="en-GB"/>
          </a:p>
        </p:txBody>
      </p:sp>
      <p:sp>
        <p:nvSpPr>
          <p:cNvPr id="6451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23F25346-09CB-41AB-874F-6558B616FC9E}"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A5704251-0020-4987-B471-CE65FF553EDE}" type="datetimeFigureOut">
              <a:rPr lang="en-IE" smtClean="0"/>
              <a:pPr/>
              <a:t>11/06/2012</a:t>
            </a:fld>
            <a:endParaRPr lang="en-IE"/>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A9533E4-1FBE-4BCA-8C99-22C8AB65F2D5}"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tinyurl.com/nanochem40"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More detailed notes on</a:t>
            </a:r>
            <a:r>
              <a:rPr lang="en-IE" baseline="0" dirty="0" smtClean="0"/>
              <a:t> preparing a PowerPoint Presentation are given in the appendix to the student guide but it may be useful to go through this to highlight the most important points.</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a:t>
            </a:fld>
            <a:endParaRPr lang="en-I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Students are being provided with suggested references</a:t>
            </a:r>
            <a:r>
              <a:rPr lang="en-IE" baseline="0" dirty="0" smtClean="0"/>
              <a:t> in the handbook, but they may need to do further research or simply need help finding the papers. </a:t>
            </a:r>
            <a:r>
              <a:rPr lang="en-IE" dirty="0" smtClean="0"/>
              <a:t>This slide should be altered to cover resources</a:t>
            </a:r>
            <a:r>
              <a:rPr lang="en-IE" baseline="0" dirty="0" smtClean="0"/>
              <a:t> available within your institution. Depending on the level of experience of the group it may be useful to include screen shots of recommended search engines.  </a:t>
            </a:r>
          </a:p>
          <a:p>
            <a:r>
              <a:rPr lang="en-IE" baseline="0" dirty="0" smtClean="0"/>
              <a:t>Students should be advised on the importance of choosing the correct search terms and possibility of narrowing results by including more carefully chosen words.  They should also be reminded to minimise the use of websites as references and to be careful what sources of information they trust.</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13</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Plagiarism is not acknowledging the work of others. Therefore, all work which is not of your own creation must be accompanied by a reference which gives a detailed description of the item from which you have obtained information (e.g. article, website, book).</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Important things to remember:</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Make sure that you acknowledge any information that you obtain from a particular source by including a reference. </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You should not reproduce information word for word from a reference even when you have acknowledged the source. The only exception is for a direct quotation; however these should be used sparingly. You are expected to communicate the information in your own words. </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Failure to meet these requirements means you have plagiarised work. This is the same as stealing someone else’s work. If you are found to have plagiarised material, marks will be deducted.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References should be formatted according to the Royal Society of Chemistry Publishing author guidelines format. (See page eleven of the document at this link: </a:t>
            </a:r>
            <a:r>
              <a:rPr lang="en-GB" sz="1200" u="sng" kern="1200" dirty="0" smtClean="0">
                <a:solidFill>
                  <a:schemeClr val="tx1"/>
                </a:solidFill>
                <a:latin typeface="+mn-lt"/>
                <a:ea typeface="+mn-ea"/>
                <a:cs typeface="+mn-cs"/>
                <a:hlinkClick r:id="rId3"/>
              </a:rPr>
              <a:t>http://tinyurl.com/nanochem40</a:t>
            </a:r>
            <a:r>
              <a:rPr lang="en-GB" sz="1200" kern="1200" dirty="0" smtClean="0">
                <a:solidFill>
                  <a:schemeClr val="tx1"/>
                </a:solidFill>
                <a:latin typeface="+mn-lt"/>
                <a:ea typeface="+mn-ea"/>
                <a:cs typeface="+mn-cs"/>
              </a:rPr>
              <a:t>)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Useful resources:</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Study and Communication Skills for the Chemical Sciences, Tina Overton, Stuart Johnson, and Jon Scott, Oxford University Press, 2011 (Chapter 10)</a:t>
            </a:r>
            <a:endParaRPr lang="en-IE" sz="1200" kern="1200" dirty="0" smtClean="0">
              <a:solidFill>
                <a:schemeClr val="tx1"/>
              </a:solidFill>
              <a:latin typeface="+mn-lt"/>
              <a:ea typeface="+mn-ea"/>
              <a:cs typeface="+mn-cs"/>
            </a:endParaRPr>
          </a:p>
          <a:p>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17</a:t>
            </a:fld>
            <a:endParaRPr lang="en-I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IE" dirty="0" smtClean="0"/>
              <a:t>Get to know each other: Even if</a:t>
            </a:r>
            <a:r>
              <a:rPr lang="en-IE" baseline="0" dirty="0" smtClean="0"/>
              <a:t> you know everybody in the group they may not all know each other, so take time in your first meeting to get to know everybody and what they are studying.</a:t>
            </a:r>
            <a:endParaRPr lang="en-IE" dirty="0" smtClean="0"/>
          </a:p>
          <a:p>
            <a:r>
              <a:rPr lang="en-IE" dirty="0" smtClean="0"/>
              <a:t>Establish ground rules: Figure out if you need a</a:t>
            </a:r>
            <a:r>
              <a:rPr lang="en-IE" baseline="0" dirty="0" smtClean="0"/>
              <a:t> group leader, should records of meetings be kept, would formal agendas help for smooth running of meetings, how much time should each member be sending on the project, what action should be taken if a member isn’t making a fair contribution.</a:t>
            </a:r>
            <a:endParaRPr lang="en-IE" dirty="0" smtClean="0"/>
          </a:p>
          <a:p>
            <a:r>
              <a:rPr lang="en-IE" dirty="0" smtClean="0"/>
              <a:t>Brainstorm: Go through project brief, identify tasks and discuss peoples alternative approaches</a:t>
            </a:r>
          </a:p>
          <a:p>
            <a:r>
              <a:rPr lang="en-IE" dirty="0" smtClean="0"/>
              <a:t>Agree tasks: Once an approach has been agreed, identify and assign tasks to be completed before next workshop/lab.</a:t>
            </a:r>
          </a:p>
          <a:p>
            <a:r>
              <a:rPr lang="en-IE" dirty="0" smtClean="0"/>
              <a:t>Plan your timeline: The handbook gives you a clear</a:t>
            </a:r>
            <a:r>
              <a:rPr lang="en-IE" baseline="0" dirty="0" smtClean="0"/>
              <a:t> milestones which must be met each week. It may be useful to assign dates to these milestones and agree any timelines needed for individual contributions to ensure successful completion of shared tasks.</a:t>
            </a:r>
            <a:endParaRPr lang="en-IE" dirty="0" smtClean="0"/>
          </a:p>
          <a:p>
            <a:r>
              <a:rPr lang="en-IE" dirty="0" smtClean="0"/>
              <a:t>Keep going: Ensure that you maintain momentum and</a:t>
            </a:r>
            <a:r>
              <a:rPr lang="en-IE" baseline="0" dirty="0" smtClean="0"/>
              <a:t> enthusiasm throughout the task by having regular group meetings, keeping a check on progress and making sure nobody falls behind.</a:t>
            </a:r>
            <a:endParaRPr lang="en-IE" dirty="0" smtClean="0"/>
          </a:p>
          <a:p>
            <a:r>
              <a:rPr lang="en-IE" dirty="0" smtClean="0"/>
              <a:t>The final product: The quality of the end result depends on how well you have worked throughout the project</a:t>
            </a:r>
            <a:r>
              <a:rPr lang="en-IE" baseline="0" dirty="0" smtClean="0"/>
              <a:t> so do your best to stick with timelines and complete all tasks assigned to the best of your ability.</a:t>
            </a:r>
          </a:p>
          <a:p>
            <a:endParaRPr lang="en-IE" baseline="0" dirty="0" smtClean="0"/>
          </a:p>
          <a:p>
            <a:r>
              <a:rPr lang="en-IE" baseline="0" dirty="0" smtClean="0"/>
              <a:t>If you need further information on working in groups, please refer to Chapter 3 of “Study and Communication Skills for the Chemical Sciences”; Overton, T., Johnson, S., Scott, J.; Oxford University Press (2011)</a:t>
            </a:r>
            <a:endParaRPr lang="en-IE" dirty="0" smtClean="0"/>
          </a:p>
          <a:p>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19</a:t>
            </a:fld>
            <a:endParaRPr lang="en-I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Further guidance in appendix to</a:t>
            </a:r>
            <a:r>
              <a:rPr lang="en-IE" baseline="0" dirty="0" smtClean="0"/>
              <a:t> student guide.</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20</a:t>
            </a:fld>
            <a:endParaRPr lang="en-I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Further guidance in appendix to</a:t>
            </a:r>
            <a:r>
              <a:rPr lang="en-IE" baseline="0" dirty="0" smtClean="0"/>
              <a:t> student guide.</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21</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This slide can be used to provide an overview of the module content. </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2</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On completion of the resource students should be able to do the items listed within the context provided.</a:t>
            </a:r>
          </a:p>
          <a:p>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3</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dirty="0" smtClean="0"/>
              <a:t>This slide can</a:t>
            </a:r>
            <a:r>
              <a:rPr lang="en-GB" baseline="0" dirty="0" smtClean="0"/>
              <a:t> be covered in as much or little detail as you wish. Students may be directed to the guide for more detail. </a:t>
            </a:r>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Highlight assignment</a:t>
            </a:r>
            <a:r>
              <a:rPr lang="en-IE" baseline="0" dirty="0" smtClean="0"/>
              <a:t> of marks to students.</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Direct students to the letter </a:t>
            </a:r>
            <a:r>
              <a:rPr lang="en-IE" baseline="0" dirty="0" smtClean="0"/>
              <a:t>in their guide. </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8</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700" dirty="0"/>
              <a:t>Remind the students to refer to the relevant section of the student guide for a list of tasks associated with the workshop.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535B838-A8DE-4956-A97D-C1A0CB481F1E}"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0F3743-26AF-4DAF-BE43-B3D5322734C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E0D55D9-5844-46BE-925C-582F5DCC7C8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IE"/>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B472D4A-D866-4DB1-866A-096BCA466A4F}"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7DB9D1E-D87B-49B5-BC36-A73B852EEB5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511350C-C3C5-4032-BFB2-D7A92175557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B96D846-6E88-4C77-8652-86D179E653D7}"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20DB3F0-5481-453F-A496-36B9FDE06F3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BA3AD93-6DE9-4E83-BDB2-8B1419EC833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49B0FEB-3AA1-4B21-8114-62EEC8EA203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BB266F3-E603-4941-88E2-A4596571A93F}"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30D0530-9EB6-4117-882E-B6DA0AA0E37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E77542C-C7D0-477A-A299-728191058DF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400" b="1">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accent2"/>
          </a:solidFill>
          <a:latin typeface="Tahoma" charset="0"/>
        </a:defRPr>
      </a:lvl2pPr>
      <a:lvl3pPr algn="l" rtl="0" eaLnBrk="0" fontAlgn="base" hangingPunct="0">
        <a:spcBef>
          <a:spcPct val="0"/>
        </a:spcBef>
        <a:spcAft>
          <a:spcPct val="0"/>
        </a:spcAft>
        <a:defRPr sz="4400">
          <a:solidFill>
            <a:schemeClr val="accent2"/>
          </a:solidFill>
          <a:latin typeface="Tahoma" charset="0"/>
        </a:defRPr>
      </a:lvl3pPr>
      <a:lvl4pPr algn="l" rtl="0" eaLnBrk="0" fontAlgn="base" hangingPunct="0">
        <a:spcBef>
          <a:spcPct val="0"/>
        </a:spcBef>
        <a:spcAft>
          <a:spcPct val="0"/>
        </a:spcAft>
        <a:defRPr sz="4400">
          <a:solidFill>
            <a:schemeClr val="accent2"/>
          </a:solidFill>
          <a:latin typeface="Tahoma" charset="0"/>
        </a:defRPr>
      </a:lvl4pPr>
      <a:lvl5pPr algn="l" rtl="0" eaLnBrk="0" fontAlgn="base" hangingPunct="0">
        <a:spcBef>
          <a:spcPct val="0"/>
        </a:spcBef>
        <a:spcAft>
          <a:spcPct val="0"/>
        </a:spcAft>
        <a:defRPr sz="4400">
          <a:solidFill>
            <a:schemeClr val="accent2"/>
          </a:solidFill>
          <a:latin typeface="Tahoma" charset="0"/>
        </a:defRPr>
      </a:lvl5pPr>
      <a:lvl6pPr marL="457200" algn="l" rtl="0" fontAlgn="base">
        <a:spcBef>
          <a:spcPct val="0"/>
        </a:spcBef>
        <a:spcAft>
          <a:spcPct val="0"/>
        </a:spcAft>
        <a:defRPr sz="4400">
          <a:solidFill>
            <a:schemeClr val="accent2"/>
          </a:solidFill>
          <a:latin typeface="Tahoma" charset="0"/>
        </a:defRPr>
      </a:lvl6pPr>
      <a:lvl7pPr marL="914400" algn="l" rtl="0" fontAlgn="base">
        <a:spcBef>
          <a:spcPct val="0"/>
        </a:spcBef>
        <a:spcAft>
          <a:spcPct val="0"/>
        </a:spcAft>
        <a:defRPr sz="4400">
          <a:solidFill>
            <a:schemeClr val="accent2"/>
          </a:solidFill>
          <a:latin typeface="Tahoma" charset="0"/>
        </a:defRPr>
      </a:lvl7pPr>
      <a:lvl8pPr marL="1371600" algn="l" rtl="0" fontAlgn="base">
        <a:spcBef>
          <a:spcPct val="0"/>
        </a:spcBef>
        <a:spcAft>
          <a:spcPct val="0"/>
        </a:spcAft>
        <a:defRPr sz="4400">
          <a:solidFill>
            <a:schemeClr val="accent2"/>
          </a:solidFill>
          <a:latin typeface="Tahoma" charset="0"/>
        </a:defRPr>
      </a:lvl8pPr>
      <a:lvl9pPr marL="1828800" algn="l" rtl="0" fontAlgn="base">
        <a:spcBef>
          <a:spcPct val="0"/>
        </a:spcBef>
        <a:spcAft>
          <a:spcPct val="0"/>
        </a:spcAft>
        <a:defRPr sz="4400">
          <a:solidFill>
            <a:schemeClr val="accent2"/>
          </a:solidFill>
          <a:latin typeface="Tahoma" charset="0"/>
        </a:defRPr>
      </a:lvl9pPr>
    </p:titleStyle>
    <p:bodyStyle>
      <a:lvl1pPr marL="342900" indent="-342900" algn="just"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just" rtl="0" eaLnBrk="0" fontAlgn="base" hangingPunct="0">
        <a:spcBef>
          <a:spcPct val="20000"/>
        </a:spcBef>
        <a:spcAft>
          <a:spcPct val="0"/>
        </a:spcAft>
        <a:buChar char="–"/>
        <a:defRPr sz="2400">
          <a:solidFill>
            <a:schemeClr val="tx1"/>
          </a:solidFill>
          <a:latin typeface="Arial" pitchFamily="34" charset="0"/>
          <a:cs typeface="Arial" pitchFamily="34" charset="0"/>
        </a:defRPr>
      </a:lvl2pPr>
      <a:lvl3pPr marL="11430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3pPr>
      <a:lvl4pPr marL="16002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4pPr>
      <a:lvl5pPr marL="20574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5pPr>
      <a:lvl6pPr marL="2514600" indent="-228600" algn="just" rtl="0" fontAlgn="base">
        <a:spcBef>
          <a:spcPct val="20000"/>
        </a:spcBef>
        <a:spcAft>
          <a:spcPct val="0"/>
        </a:spcAft>
        <a:buChar char="»"/>
        <a:defRPr sz="2000">
          <a:solidFill>
            <a:schemeClr val="tx1"/>
          </a:solidFill>
          <a:latin typeface="+mn-lt"/>
        </a:defRPr>
      </a:lvl6pPr>
      <a:lvl7pPr marL="2971800" indent="-228600" algn="just" rtl="0" fontAlgn="base">
        <a:spcBef>
          <a:spcPct val="20000"/>
        </a:spcBef>
        <a:spcAft>
          <a:spcPct val="0"/>
        </a:spcAft>
        <a:buChar char="»"/>
        <a:defRPr sz="2000">
          <a:solidFill>
            <a:schemeClr val="tx1"/>
          </a:solidFill>
          <a:latin typeface="+mn-lt"/>
        </a:defRPr>
      </a:lvl7pPr>
      <a:lvl8pPr marL="3429000" indent="-228600" algn="just" rtl="0" fontAlgn="base">
        <a:spcBef>
          <a:spcPct val="20000"/>
        </a:spcBef>
        <a:spcAft>
          <a:spcPct val="0"/>
        </a:spcAft>
        <a:buChar char="»"/>
        <a:defRPr sz="2000">
          <a:solidFill>
            <a:schemeClr val="tx1"/>
          </a:solidFill>
          <a:latin typeface="+mn-lt"/>
        </a:defRPr>
      </a:lvl8pPr>
      <a:lvl9pPr marL="3886200" indent="-228600" algn="just"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a:xfrm>
            <a:off x="685800" y="2132856"/>
            <a:ext cx="7772400" cy="1719064"/>
          </a:xfrm>
        </p:spPr>
        <p:txBody>
          <a:bodyPr/>
          <a:lstStyle/>
          <a:p>
            <a:pPr eaLnBrk="1" hangingPunct="1"/>
            <a:r>
              <a:rPr lang="en-IE" dirty="0" smtClean="0"/>
              <a:t>Pollutant, Detection and Remediation</a:t>
            </a:r>
            <a:br>
              <a:rPr lang="en-IE" dirty="0" smtClean="0"/>
            </a:br>
            <a:r>
              <a:rPr lang="en-IE" dirty="0" smtClean="0"/>
              <a:t/>
            </a:r>
            <a:br>
              <a:rPr lang="en-IE" dirty="0" smtClean="0"/>
            </a:br>
            <a:r>
              <a:rPr lang="en-IE" dirty="0" smtClean="0"/>
              <a:t>Workshop 1: </a:t>
            </a:r>
            <a:br>
              <a:rPr lang="en-IE" dirty="0" smtClean="0"/>
            </a:br>
            <a:r>
              <a:rPr lang="en-IE" dirty="0" smtClean="0"/>
              <a:t>Module Induction</a:t>
            </a:r>
            <a:br>
              <a:rPr lang="en-IE" dirty="0" smtClean="0"/>
            </a:br>
            <a:r>
              <a:rPr lang="en-IE" dirty="0" smtClean="0"/>
              <a:t/>
            </a:r>
            <a:br>
              <a:rPr lang="en-IE" dirty="0" smtClean="0"/>
            </a:br>
            <a:endParaRPr lang="en-GB"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cstate="print"/>
          <a:srcRect/>
          <a:stretch>
            <a:fillRect/>
          </a:stretch>
        </p:blipFill>
        <p:spPr bwMode="auto">
          <a:xfrm>
            <a:off x="72009" y="119078"/>
            <a:ext cx="7308303" cy="5293836"/>
          </a:xfrm>
          <a:prstGeom prst="rect">
            <a:avLst/>
          </a:prstGeom>
          <a:noFill/>
          <a:ln w="9525">
            <a:noFill/>
            <a:miter lim="800000"/>
            <a:headEnd/>
            <a:tailEnd/>
          </a:ln>
        </p:spPr>
      </p:pic>
      <p:sp>
        <p:nvSpPr>
          <p:cNvPr id="5" name="Rounded Rectangle 4"/>
          <p:cNvSpPr/>
          <p:nvPr/>
        </p:nvSpPr>
        <p:spPr bwMode="auto">
          <a:xfrm>
            <a:off x="104670" y="1477667"/>
            <a:ext cx="5464752" cy="3031453"/>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6" name="Rounded Rectangle 5"/>
          <p:cNvSpPr/>
          <p:nvPr/>
        </p:nvSpPr>
        <p:spPr bwMode="auto">
          <a:xfrm>
            <a:off x="5638597" y="4653136"/>
            <a:ext cx="1652124" cy="796208"/>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7" name="Rounded Rectangle 6"/>
          <p:cNvSpPr/>
          <p:nvPr/>
        </p:nvSpPr>
        <p:spPr bwMode="auto">
          <a:xfrm>
            <a:off x="5690940" y="2097366"/>
            <a:ext cx="1652124" cy="1093396"/>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9" name="TextBox 8"/>
          <p:cNvSpPr txBox="1"/>
          <p:nvPr/>
        </p:nvSpPr>
        <p:spPr>
          <a:xfrm>
            <a:off x="251520" y="5445224"/>
            <a:ext cx="2232248" cy="707886"/>
          </a:xfrm>
          <a:prstGeom prst="rect">
            <a:avLst/>
          </a:prstGeom>
          <a:noFill/>
        </p:spPr>
        <p:txBody>
          <a:bodyPr wrap="square" rtlCol="0">
            <a:spAutoFit/>
          </a:bodyPr>
          <a:lstStyle/>
          <a:p>
            <a:r>
              <a:rPr lang="en-IE" sz="2000" dirty="0" smtClean="0">
                <a:latin typeface="Arial" pitchFamily="34" charset="0"/>
                <a:cs typeface="Arial" pitchFamily="34" charset="0"/>
              </a:rPr>
              <a:t>Introductory text from tutor</a:t>
            </a:r>
            <a:endParaRPr lang="en-IE" sz="2000" dirty="0">
              <a:latin typeface="Arial" pitchFamily="34" charset="0"/>
              <a:cs typeface="Arial" pitchFamily="34" charset="0"/>
            </a:endParaRPr>
          </a:p>
        </p:txBody>
      </p:sp>
      <p:sp>
        <p:nvSpPr>
          <p:cNvPr id="10" name="TextBox 9"/>
          <p:cNvSpPr txBox="1"/>
          <p:nvPr/>
        </p:nvSpPr>
        <p:spPr>
          <a:xfrm>
            <a:off x="7308304" y="2917393"/>
            <a:ext cx="1835696" cy="1015663"/>
          </a:xfrm>
          <a:prstGeom prst="rect">
            <a:avLst/>
          </a:prstGeom>
          <a:noFill/>
        </p:spPr>
        <p:txBody>
          <a:bodyPr wrap="square" rtlCol="0">
            <a:spAutoFit/>
          </a:bodyPr>
          <a:lstStyle/>
          <a:p>
            <a:r>
              <a:rPr lang="en-IE" sz="2000" dirty="0" smtClean="0">
                <a:latin typeface="Arial" pitchFamily="34" charset="0"/>
                <a:cs typeface="Arial" pitchFamily="34" charset="0"/>
              </a:rPr>
              <a:t>Pages created using project headings</a:t>
            </a:r>
            <a:endParaRPr lang="en-IE" sz="2000" dirty="0">
              <a:latin typeface="Arial" pitchFamily="34" charset="0"/>
              <a:cs typeface="Arial" pitchFamily="34" charset="0"/>
            </a:endParaRPr>
          </a:p>
        </p:txBody>
      </p:sp>
      <p:sp>
        <p:nvSpPr>
          <p:cNvPr id="11" name="TextBox 10"/>
          <p:cNvSpPr txBox="1"/>
          <p:nvPr/>
        </p:nvSpPr>
        <p:spPr>
          <a:xfrm>
            <a:off x="5004048" y="5517232"/>
            <a:ext cx="3888432" cy="707886"/>
          </a:xfrm>
          <a:prstGeom prst="rect">
            <a:avLst/>
          </a:prstGeom>
          <a:noFill/>
        </p:spPr>
        <p:txBody>
          <a:bodyPr wrap="square" rtlCol="0">
            <a:spAutoFit/>
          </a:bodyPr>
          <a:lstStyle/>
          <a:p>
            <a:r>
              <a:rPr lang="en-IE" sz="2000" dirty="0" smtClean="0">
                <a:latin typeface="Arial" pitchFamily="34" charset="0"/>
                <a:cs typeface="Arial" pitchFamily="34" charset="0"/>
              </a:rPr>
              <a:t>Log of recent activity used to monitor student contributions</a:t>
            </a:r>
            <a:endParaRPr lang="en-IE" sz="2000" dirty="0">
              <a:latin typeface="Arial" pitchFamily="34" charset="0"/>
              <a:cs typeface="Arial" pitchFamily="34" charset="0"/>
            </a:endParaRPr>
          </a:p>
        </p:txBody>
      </p:sp>
      <p:sp>
        <p:nvSpPr>
          <p:cNvPr id="12" name="Up Arrow 11"/>
          <p:cNvSpPr/>
          <p:nvPr/>
        </p:nvSpPr>
        <p:spPr bwMode="auto">
          <a:xfrm>
            <a:off x="1115616" y="4581128"/>
            <a:ext cx="432048" cy="936104"/>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4" name="Bent-Up Arrow 13"/>
          <p:cNvSpPr/>
          <p:nvPr/>
        </p:nvSpPr>
        <p:spPr bwMode="auto">
          <a:xfrm rot="16200000">
            <a:off x="7360647" y="2269321"/>
            <a:ext cx="720080" cy="720080"/>
          </a:xfrm>
          <a:prstGeom prst="bentUpArrow">
            <a:avLst>
              <a:gd name="adj1" fmla="val 27731"/>
              <a:gd name="adj2" fmla="val 31827"/>
              <a:gd name="adj3" fmla="val 30462"/>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5" name="Bent-Up Arrow 14"/>
          <p:cNvSpPr/>
          <p:nvPr/>
        </p:nvSpPr>
        <p:spPr bwMode="auto">
          <a:xfrm rot="16200000">
            <a:off x="7380311" y="4797152"/>
            <a:ext cx="720080" cy="720080"/>
          </a:xfrm>
          <a:prstGeom prst="bentUpArrow">
            <a:avLst>
              <a:gd name="adj1" fmla="val 27731"/>
              <a:gd name="adj2" fmla="val 31827"/>
              <a:gd name="adj3" fmla="val 30462"/>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3" name="Rounded Rectangle 12"/>
          <p:cNvSpPr/>
          <p:nvPr/>
        </p:nvSpPr>
        <p:spPr bwMode="auto">
          <a:xfrm>
            <a:off x="5626684" y="548680"/>
            <a:ext cx="1724132" cy="864096"/>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6" name="TextBox 15"/>
          <p:cNvSpPr txBox="1"/>
          <p:nvPr/>
        </p:nvSpPr>
        <p:spPr>
          <a:xfrm>
            <a:off x="7308304" y="1196753"/>
            <a:ext cx="1835696" cy="1015663"/>
          </a:xfrm>
          <a:prstGeom prst="rect">
            <a:avLst/>
          </a:prstGeom>
          <a:noFill/>
        </p:spPr>
        <p:txBody>
          <a:bodyPr wrap="square" rtlCol="0">
            <a:spAutoFit/>
          </a:bodyPr>
          <a:lstStyle/>
          <a:p>
            <a:r>
              <a:rPr lang="en-IE" sz="2000" dirty="0" smtClean="0">
                <a:latin typeface="Arial" pitchFamily="34" charset="0"/>
                <a:cs typeface="Arial" pitchFamily="34" charset="0"/>
              </a:rPr>
              <a:t>Create new pages and upload files</a:t>
            </a:r>
            <a:endParaRPr lang="en-IE" sz="2000" dirty="0">
              <a:latin typeface="Arial" pitchFamily="34" charset="0"/>
              <a:cs typeface="Arial" pitchFamily="34" charset="0"/>
            </a:endParaRPr>
          </a:p>
        </p:txBody>
      </p:sp>
      <p:sp>
        <p:nvSpPr>
          <p:cNvPr id="17" name="Bent-Up Arrow 16"/>
          <p:cNvSpPr/>
          <p:nvPr/>
        </p:nvSpPr>
        <p:spPr bwMode="auto">
          <a:xfrm rot="16200000">
            <a:off x="7360647" y="548681"/>
            <a:ext cx="720080" cy="720080"/>
          </a:xfrm>
          <a:prstGeom prst="bentUpArrow">
            <a:avLst>
              <a:gd name="adj1" fmla="val 27731"/>
              <a:gd name="adj2" fmla="val 31827"/>
              <a:gd name="adj3" fmla="val 30462"/>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cstate="print"/>
          <a:srcRect/>
          <a:stretch>
            <a:fillRect/>
          </a:stretch>
        </p:blipFill>
        <p:spPr bwMode="auto">
          <a:xfrm>
            <a:off x="2123728" y="620688"/>
            <a:ext cx="6759831" cy="4896544"/>
          </a:xfrm>
          <a:prstGeom prst="rect">
            <a:avLst/>
          </a:prstGeom>
          <a:noFill/>
          <a:ln w="9525">
            <a:noFill/>
            <a:miter lim="800000"/>
            <a:headEnd/>
            <a:tailEnd/>
          </a:ln>
        </p:spPr>
      </p:pic>
      <p:sp>
        <p:nvSpPr>
          <p:cNvPr id="5" name="TextBox 4"/>
          <p:cNvSpPr txBox="1"/>
          <p:nvPr/>
        </p:nvSpPr>
        <p:spPr>
          <a:xfrm>
            <a:off x="35496" y="1628800"/>
            <a:ext cx="2160240" cy="1631216"/>
          </a:xfrm>
          <a:prstGeom prst="rect">
            <a:avLst/>
          </a:prstGeom>
          <a:noFill/>
        </p:spPr>
        <p:txBody>
          <a:bodyPr wrap="square" rtlCol="0">
            <a:spAutoFit/>
          </a:bodyPr>
          <a:lstStyle/>
          <a:p>
            <a:r>
              <a:rPr lang="en-IE" sz="2000" dirty="0" smtClean="0">
                <a:latin typeface="Arial" pitchFamily="34" charset="0"/>
                <a:cs typeface="Arial" pitchFamily="34" charset="0"/>
              </a:rPr>
              <a:t>Pages can be edited and linked to other pages throughout the wiki.</a:t>
            </a:r>
            <a:endParaRPr lang="en-IE" sz="2000" dirty="0">
              <a:latin typeface="Arial" pitchFamily="34" charset="0"/>
              <a:cs typeface="Arial" pitchFamily="34" charset="0"/>
            </a:endParaRPr>
          </a:p>
        </p:txBody>
      </p:sp>
      <p:sp>
        <p:nvSpPr>
          <p:cNvPr id="6" name="Rounded Rectangle 5"/>
          <p:cNvSpPr/>
          <p:nvPr/>
        </p:nvSpPr>
        <p:spPr bwMode="auto">
          <a:xfrm>
            <a:off x="2195736" y="1628801"/>
            <a:ext cx="2304256" cy="1728192"/>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1979712" y="5229200"/>
            <a:ext cx="5256584" cy="707886"/>
          </a:xfrm>
          <a:prstGeom prst="rect">
            <a:avLst/>
          </a:prstGeom>
          <a:noFill/>
        </p:spPr>
        <p:txBody>
          <a:bodyPr wrap="square" rtlCol="0">
            <a:spAutoFit/>
          </a:bodyPr>
          <a:lstStyle/>
          <a:p>
            <a:r>
              <a:rPr lang="en-IE" sz="2000" dirty="0" smtClean="0">
                <a:latin typeface="Arial" pitchFamily="34" charset="0"/>
                <a:cs typeface="Arial" pitchFamily="34" charset="0"/>
              </a:rPr>
              <a:t>Use this space to explain to group members reasoning for changes made</a:t>
            </a:r>
            <a:endParaRPr lang="en-IE" sz="2000" dirty="0">
              <a:latin typeface="Arial" pitchFamily="34" charset="0"/>
              <a:cs typeface="Arial" pitchFamily="34" charset="0"/>
            </a:endParaRPr>
          </a:p>
        </p:txBody>
      </p:sp>
      <p:sp>
        <p:nvSpPr>
          <p:cNvPr id="8" name="Up Arrow 7"/>
          <p:cNvSpPr/>
          <p:nvPr/>
        </p:nvSpPr>
        <p:spPr bwMode="auto">
          <a:xfrm>
            <a:off x="4355976" y="4221088"/>
            <a:ext cx="432048" cy="936104"/>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eaLnBrk="0" hangingPunct="0"/>
            <a:r>
              <a:rPr lang="en-GB" b="1" dirty="0" smtClean="0">
                <a:solidFill>
                  <a:srgbClr val="000000"/>
                </a:solidFill>
                <a:latin typeface="Arial" charset="0"/>
              </a:rPr>
              <a:t>Using Your Wiki</a:t>
            </a:r>
          </a:p>
        </p:txBody>
      </p:sp>
      <p:sp>
        <p:nvSpPr>
          <p:cNvPr id="9" name="TextBox 8"/>
          <p:cNvSpPr txBox="1"/>
          <p:nvPr/>
        </p:nvSpPr>
        <p:spPr>
          <a:xfrm>
            <a:off x="714348" y="1124744"/>
            <a:ext cx="7715304" cy="4985980"/>
          </a:xfrm>
          <a:prstGeom prst="rect">
            <a:avLst/>
          </a:prstGeom>
          <a:noFill/>
        </p:spPr>
        <p:txBody>
          <a:bodyPr wrap="square" rtlCol="0">
            <a:spAutoFit/>
          </a:bodyPr>
          <a:lstStyle/>
          <a:p>
            <a:pPr algn="just" eaLnBrk="0" hangingPunct="0"/>
            <a:endParaRPr lang="en-GB" b="1" dirty="0" smtClean="0">
              <a:solidFill>
                <a:srgbClr val="000000"/>
              </a:solidFill>
              <a:latin typeface="Arial" charset="0"/>
            </a:endParaRPr>
          </a:p>
          <a:p>
            <a:pPr algn="just" eaLnBrk="0" hangingPunct="0"/>
            <a:r>
              <a:rPr lang="en-GB" b="1" dirty="0" smtClean="0">
                <a:solidFill>
                  <a:srgbClr val="000000"/>
                </a:solidFill>
                <a:latin typeface="Arial" charset="0"/>
              </a:rPr>
              <a:t>Reminder:</a:t>
            </a:r>
          </a:p>
          <a:p>
            <a:pPr marL="361950" indent="-266700" algn="just" eaLnBrk="0" hangingPunct="0"/>
            <a:endParaRPr lang="en-GB" sz="1000" b="1" dirty="0" smtClean="0">
              <a:solidFill>
                <a:srgbClr val="000000"/>
              </a:solidFill>
              <a:latin typeface="Arial" charset="0"/>
            </a:endParaRPr>
          </a:p>
          <a:p>
            <a:pPr marL="361950" indent="-266700" algn="just" eaLnBrk="0" hangingPunct="0">
              <a:spcAft>
                <a:spcPts val="600"/>
              </a:spcAft>
              <a:buFont typeface="Arial" pitchFamily="34" charset="0"/>
              <a:buChar char="•"/>
            </a:pPr>
            <a:r>
              <a:rPr lang="en-IE" dirty="0" smtClean="0">
                <a:solidFill>
                  <a:srgbClr val="000000"/>
                </a:solidFill>
                <a:latin typeface="Arial" charset="0"/>
              </a:rPr>
              <a:t>Create pages in your wiki corresponding with the sections listed in the appendix to your guide. </a:t>
            </a:r>
            <a:endParaRPr lang="en-GB" dirty="0" smtClean="0">
              <a:solidFill>
                <a:srgbClr val="000000"/>
              </a:solidFill>
              <a:latin typeface="Arial" charset="0"/>
            </a:endParaRPr>
          </a:p>
          <a:p>
            <a:pPr marL="361950" indent="-266700" algn="just" eaLnBrk="0" hangingPunct="0">
              <a:spcAft>
                <a:spcPts val="600"/>
              </a:spcAft>
              <a:buFont typeface="Arial" pitchFamily="34" charset="0"/>
              <a:buChar char="•"/>
            </a:pPr>
            <a:r>
              <a:rPr lang="en-GB" dirty="0" smtClean="0">
                <a:solidFill>
                  <a:srgbClr val="000000"/>
                </a:solidFill>
                <a:latin typeface="Arial" charset="0"/>
              </a:rPr>
              <a:t>You will add information to the wiki during and after each workshop as you complete tasks.</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At the end of the module you may use your wiki as your final presentation.</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The wiki enables your tutor to track your progress and give you regular feedback .</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The wiki keeps a record of individual contributions to the group project. </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7772400" cy="1143000"/>
          </a:xfrm>
        </p:spPr>
        <p:txBody>
          <a:bodyPr/>
          <a:lstStyle/>
          <a:p>
            <a:r>
              <a:rPr lang="en-IE" dirty="0" smtClean="0">
                <a:solidFill>
                  <a:srgbClr val="000000"/>
                </a:solidFill>
                <a:latin typeface="Arial" charset="0"/>
              </a:rPr>
              <a:t>Tools to help you: </a:t>
            </a:r>
            <a:br>
              <a:rPr lang="en-IE" dirty="0" smtClean="0">
                <a:solidFill>
                  <a:srgbClr val="000000"/>
                </a:solidFill>
                <a:latin typeface="Arial" charset="0"/>
              </a:rPr>
            </a:br>
            <a:r>
              <a:rPr lang="en-IE" dirty="0" smtClean="0"/>
              <a:t>Information Retrieval And Library Resources</a:t>
            </a:r>
            <a:endParaRPr lang="en-IE" dirty="0"/>
          </a:p>
        </p:txBody>
      </p:sp>
      <p:sp>
        <p:nvSpPr>
          <p:cNvPr id="3" name="Content Placeholder 2"/>
          <p:cNvSpPr>
            <a:spLocks noGrp="1"/>
          </p:cNvSpPr>
          <p:nvPr>
            <p:ph idx="1"/>
          </p:nvPr>
        </p:nvSpPr>
        <p:spPr>
          <a:xfrm>
            <a:off x="685800" y="1776264"/>
            <a:ext cx="7772400" cy="4114800"/>
          </a:xfrm>
        </p:spPr>
        <p:txBody>
          <a:bodyPr/>
          <a:lstStyle/>
          <a:p>
            <a:r>
              <a:rPr lang="en-IE" dirty="0" smtClean="0"/>
              <a:t>Web:</a:t>
            </a:r>
          </a:p>
          <a:p>
            <a:pPr lvl="1"/>
            <a:r>
              <a:rPr lang="en-IE" dirty="0" smtClean="0"/>
              <a:t>Journal subscriptions</a:t>
            </a:r>
          </a:p>
          <a:p>
            <a:pPr lvl="1"/>
            <a:r>
              <a:rPr lang="en-IE" dirty="0" smtClean="0"/>
              <a:t>Google searches</a:t>
            </a:r>
          </a:p>
          <a:p>
            <a:r>
              <a:rPr lang="en-IE" dirty="0" smtClean="0"/>
              <a:t>Library:</a:t>
            </a:r>
          </a:p>
          <a:p>
            <a:pPr lvl="1"/>
            <a:r>
              <a:rPr lang="en-IE" dirty="0" smtClean="0"/>
              <a:t>Text books</a:t>
            </a:r>
          </a:p>
          <a:p>
            <a:pPr lvl="1"/>
            <a:r>
              <a:rPr lang="en-IE" dirty="0" smtClean="0"/>
              <a:t>Journals</a:t>
            </a:r>
          </a:p>
          <a:p>
            <a:endParaRPr lang="en-IE" dirty="0" smtClean="0"/>
          </a:p>
          <a:p>
            <a:r>
              <a:rPr lang="en-IE" dirty="0" smtClean="0"/>
              <a:t>Impact of choice of keywords</a:t>
            </a:r>
          </a:p>
          <a:p>
            <a:r>
              <a:rPr lang="en-IE" dirty="0" smtClean="0"/>
              <a:t>Important to be critical of information source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32656"/>
            <a:ext cx="7772400" cy="1143000"/>
          </a:xfrm>
        </p:spPr>
        <p:txBody>
          <a:bodyPr/>
          <a:lstStyle/>
          <a:p>
            <a:pPr eaLnBrk="1" hangingPunct="1"/>
            <a:r>
              <a:rPr lang="en-IE" dirty="0" smtClean="0">
                <a:solidFill>
                  <a:srgbClr val="000000"/>
                </a:solidFill>
                <a:latin typeface="Arial" charset="0"/>
              </a:rPr>
              <a:t>Tools to help you: </a:t>
            </a:r>
            <a:r>
              <a:rPr lang="en-IE" dirty="0" smtClean="0"/>
              <a:t>Oral Presentations</a:t>
            </a:r>
            <a:endParaRPr lang="en-GB" dirty="0" smtClean="0"/>
          </a:p>
        </p:txBody>
      </p:sp>
      <p:sp>
        <p:nvSpPr>
          <p:cNvPr id="5123" name="Rectangle 3"/>
          <p:cNvSpPr>
            <a:spLocks noGrp="1" noChangeArrowheads="1"/>
          </p:cNvSpPr>
          <p:nvPr>
            <p:ph type="body" idx="1"/>
          </p:nvPr>
        </p:nvSpPr>
        <p:spPr>
          <a:xfrm>
            <a:off x="685800" y="1704256"/>
            <a:ext cx="7772400" cy="4114800"/>
          </a:xfrm>
        </p:spPr>
        <p:txBody>
          <a:bodyPr/>
          <a:lstStyle/>
          <a:p>
            <a:pPr eaLnBrk="1" hangingPunct="1">
              <a:buNone/>
            </a:pPr>
            <a:r>
              <a:rPr lang="en-IE" dirty="0" smtClean="0"/>
              <a:t>When preparing a presentation content should:</a:t>
            </a:r>
          </a:p>
          <a:p>
            <a:pPr eaLnBrk="1" hangingPunct="1"/>
            <a:r>
              <a:rPr lang="en-IE" dirty="0" smtClean="0"/>
              <a:t>Suit your audience (for this  presentation, the audience will be peers and academic staff)</a:t>
            </a:r>
          </a:p>
          <a:p>
            <a:pPr eaLnBrk="1" hangingPunct="1"/>
            <a:r>
              <a:rPr lang="en-IE" dirty="0" smtClean="0"/>
              <a:t>Be informative and interesting and a suitable length</a:t>
            </a:r>
          </a:p>
          <a:p>
            <a:pPr marL="0" indent="0" eaLnBrk="1" hangingPunct="1">
              <a:buNone/>
            </a:pPr>
            <a:endParaRPr lang="en-IE" dirty="0" smtClean="0"/>
          </a:p>
          <a:p>
            <a:pPr marL="0" indent="0" eaLnBrk="1" hangingPunct="1">
              <a:buNone/>
            </a:pPr>
            <a:r>
              <a:rPr lang="en-IE" dirty="0" smtClean="0"/>
              <a:t>In all cases, the presentation should be made as simple and visually engaging as possible. </a:t>
            </a:r>
          </a:p>
          <a:p>
            <a:pPr eaLnBrk="1" hangingPunct="1"/>
            <a:endParaRPr lang="en-IE" dirty="0" smtClean="0"/>
          </a:p>
          <a:p>
            <a:pPr eaLnBrk="1" hangingPunct="1"/>
            <a:endParaRPr lang="en-GB"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363859" y="836712"/>
            <a:ext cx="8456613" cy="4687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Keep slides simple</a:t>
            </a:r>
            <a:r>
              <a:rPr kumimoji="0" lang="en-IE" sz="2400" b="0" i="0" u="none" strike="noStrike" kern="0" cap="none" spc="0" normalizeH="0" noProof="0" dirty="0" smtClean="0">
                <a:ln>
                  <a:noFill/>
                </a:ln>
                <a:solidFill>
                  <a:schemeClr val="tx1"/>
                </a:solidFill>
                <a:effectLst/>
                <a:uLnTx/>
                <a:uFillTx/>
                <a:latin typeface="Arial" pitchFamily="34" charset="0"/>
                <a:ea typeface="+mn-ea"/>
                <a:cs typeface="Arial" pitchFamily="34" charset="0"/>
              </a:rPr>
              <a:t> - t</a:t>
            </a: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oo much text turns your audience off</a:t>
            </a:r>
          </a:p>
          <a:p>
            <a:pPr marL="342900" indent="-342900" algn="just">
              <a:spcBef>
                <a:spcPct val="20000"/>
              </a:spcBef>
              <a:buFontTx/>
              <a:buChar char="•"/>
            </a:pPr>
            <a:r>
              <a:rPr lang="en-IE" kern="0" dirty="0" smtClean="0">
                <a:latin typeface="Arial" pitchFamily="34" charset="0"/>
                <a:cs typeface="Arial" pitchFamily="34" charset="0"/>
              </a:rPr>
              <a:t>A picture speaks a thousand words</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Use simple colours, large font where possible</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Don’t (over) animate</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12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Check that the slide can be read in the environment where you are going to speak</a:t>
            </a: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r>
              <a:rPr lang="en-IE" kern="0" dirty="0" smtClean="0">
                <a:latin typeface="Arial" pitchFamily="34" charset="0"/>
                <a:cs typeface="Arial" pitchFamily="34" charset="0"/>
              </a:rPr>
              <a:t>Credit the source that a diagram or image comes from and include references at the end.</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Face your audience and try not to read from cards</a:t>
            </a:r>
          </a:p>
        </p:txBody>
      </p:sp>
      <p:pic>
        <p:nvPicPr>
          <p:cNvPr id="5" name="Picture 4" descr="Slide1.JPG"/>
          <p:cNvPicPr/>
          <p:nvPr/>
        </p:nvPicPr>
        <p:blipFill>
          <a:blip r:embed="rId2" cstate="print"/>
          <a:stretch>
            <a:fillRect/>
          </a:stretch>
        </p:blipFill>
        <p:spPr>
          <a:xfrm>
            <a:off x="231856" y="2917976"/>
            <a:ext cx="2792062" cy="2095200"/>
          </a:xfrm>
          <a:prstGeom prst="rect">
            <a:avLst/>
          </a:prstGeom>
          <a:ln>
            <a:solidFill>
              <a:schemeClr val="tx1"/>
            </a:solidFill>
          </a:ln>
        </p:spPr>
      </p:pic>
      <p:pic>
        <p:nvPicPr>
          <p:cNvPr id="6" name="Picture 5" descr="Slide2.JPG"/>
          <p:cNvPicPr/>
          <p:nvPr/>
        </p:nvPicPr>
        <p:blipFill>
          <a:blip r:embed="rId3" cstate="print"/>
          <a:stretch>
            <a:fillRect/>
          </a:stretch>
        </p:blipFill>
        <p:spPr>
          <a:xfrm>
            <a:off x="3184184" y="2917976"/>
            <a:ext cx="2792062" cy="2095200"/>
          </a:xfrm>
          <a:prstGeom prst="rect">
            <a:avLst/>
          </a:prstGeom>
          <a:ln>
            <a:solidFill>
              <a:schemeClr val="tx1"/>
            </a:solidFill>
          </a:ln>
        </p:spPr>
      </p:pic>
      <p:pic>
        <p:nvPicPr>
          <p:cNvPr id="7" name="Picture 6" descr="Slide3.JPG"/>
          <p:cNvPicPr/>
          <p:nvPr/>
        </p:nvPicPr>
        <p:blipFill>
          <a:blip r:embed="rId4" cstate="print"/>
          <a:stretch>
            <a:fillRect/>
          </a:stretch>
        </p:blipFill>
        <p:spPr>
          <a:xfrm>
            <a:off x="6136512" y="2917976"/>
            <a:ext cx="2792062" cy="2095200"/>
          </a:xfrm>
          <a:prstGeom prst="rect">
            <a:avLst/>
          </a:prstGeom>
          <a:ln>
            <a:solidFill>
              <a:schemeClr val="tx1"/>
            </a:solidFill>
          </a:ln>
        </p:spPr>
      </p:pic>
      <p:sp>
        <p:nvSpPr>
          <p:cNvPr id="8" name="Rectangle 2"/>
          <p:cNvSpPr txBox="1">
            <a:spLocks noChangeArrowheads="1"/>
          </p:cNvSpPr>
          <p:nvPr/>
        </p:nvSpPr>
        <p:spPr bwMode="auto">
          <a:xfrm>
            <a:off x="684213" y="-27384"/>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E" sz="2400" b="1"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Guidelines</a:t>
            </a:r>
            <a:endParaRPr kumimoji="0" lang="en-GB" sz="2400" b="1" i="0" u="none" strike="noStrike" kern="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188913"/>
            <a:ext cx="7772400" cy="1143000"/>
          </a:xfrm>
        </p:spPr>
        <p:txBody>
          <a:bodyPr/>
          <a:lstStyle/>
          <a:p>
            <a:pPr eaLnBrk="1" hangingPunct="1"/>
            <a:r>
              <a:rPr lang="en-IE" smtClean="0"/>
              <a:t>Structure of Presentation</a:t>
            </a:r>
            <a:endParaRPr lang="en-GB" smtClean="0"/>
          </a:p>
        </p:txBody>
      </p:sp>
      <p:sp>
        <p:nvSpPr>
          <p:cNvPr id="8195" name="Rectangle 3"/>
          <p:cNvSpPr>
            <a:spLocks noGrp="1" noChangeArrowheads="1"/>
          </p:cNvSpPr>
          <p:nvPr>
            <p:ph type="body" idx="1"/>
          </p:nvPr>
        </p:nvSpPr>
        <p:spPr>
          <a:xfrm>
            <a:off x="323850" y="1186408"/>
            <a:ext cx="8204200" cy="4114800"/>
          </a:xfrm>
        </p:spPr>
        <p:txBody>
          <a:bodyPr/>
          <a:lstStyle/>
          <a:p>
            <a:pPr eaLnBrk="1" hangingPunct="1">
              <a:lnSpc>
                <a:spcPct val="90000"/>
              </a:lnSpc>
            </a:pPr>
            <a:r>
              <a:rPr lang="en-IE" sz="2800" dirty="0" smtClean="0"/>
              <a:t>Beginning - introduce topic generally, remember your audience</a:t>
            </a:r>
          </a:p>
          <a:p>
            <a:pPr eaLnBrk="1" hangingPunct="1">
              <a:lnSpc>
                <a:spcPct val="90000"/>
              </a:lnSpc>
            </a:pPr>
            <a:r>
              <a:rPr lang="en-IE" sz="2800" dirty="0" smtClean="0"/>
              <a:t>Core - longest section containing key findings</a:t>
            </a:r>
          </a:p>
          <a:p>
            <a:pPr eaLnBrk="1" hangingPunct="1">
              <a:lnSpc>
                <a:spcPct val="90000"/>
              </a:lnSpc>
            </a:pPr>
            <a:r>
              <a:rPr lang="en-IE" sz="2800" dirty="0" smtClean="0"/>
              <a:t>End - briefly summarise results, emphasising main point and reflecting on theme</a:t>
            </a:r>
          </a:p>
          <a:p>
            <a:pPr algn="ctr" eaLnBrk="1" hangingPunct="1">
              <a:buFontTx/>
              <a:buNone/>
            </a:pPr>
            <a:r>
              <a:rPr lang="en-GB" dirty="0" smtClean="0"/>
              <a:t/>
            </a:r>
            <a:br>
              <a:rPr lang="en-GB" dirty="0" smtClean="0"/>
            </a:br>
            <a:r>
              <a:rPr lang="en-GB" dirty="0" smtClean="0"/>
              <a:t>“Tell the audience what you're going to say, say it; </a:t>
            </a:r>
            <a:br>
              <a:rPr lang="en-GB" dirty="0" smtClean="0"/>
            </a:br>
            <a:r>
              <a:rPr lang="en-GB" dirty="0" smtClean="0"/>
              <a:t>then tell them what you've said”. </a:t>
            </a:r>
          </a:p>
          <a:p>
            <a:pPr algn="ctr" eaLnBrk="1" hangingPunct="1">
              <a:buFontTx/>
              <a:buNone/>
            </a:pPr>
            <a:r>
              <a:rPr lang="en-GB" dirty="0" smtClean="0"/>
              <a:t>Dale Carnegie (1888-1955) American writer.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Plagiarism </a:t>
            </a:r>
            <a:endParaRPr lang="en-IE" dirty="0"/>
          </a:p>
        </p:txBody>
      </p:sp>
      <p:sp>
        <p:nvSpPr>
          <p:cNvPr id="3" name="Content Placeholder 2"/>
          <p:cNvSpPr>
            <a:spLocks noGrp="1"/>
          </p:cNvSpPr>
          <p:nvPr>
            <p:ph idx="1"/>
          </p:nvPr>
        </p:nvSpPr>
        <p:spPr>
          <a:xfrm>
            <a:off x="685800" y="1052736"/>
            <a:ext cx="7772400" cy="4114800"/>
          </a:xfrm>
        </p:spPr>
        <p:txBody>
          <a:bodyPr/>
          <a:lstStyle/>
          <a:p>
            <a:r>
              <a:rPr lang="en-IE" sz="2200" dirty="0" smtClean="0"/>
              <a:t>Plagiarism is not acknowledging the work of others.  </a:t>
            </a:r>
          </a:p>
          <a:p>
            <a:r>
              <a:rPr lang="en-IE" sz="2200" dirty="0" smtClean="0"/>
              <a:t>Important things to remember:</a:t>
            </a:r>
          </a:p>
          <a:p>
            <a:pPr lvl="1"/>
            <a:r>
              <a:rPr lang="en-IE" sz="2200" dirty="0" smtClean="0"/>
              <a:t>Make sure to acknowledge any information that you obtain by including a reference. </a:t>
            </a:r>
          </a:p>
          <a:p>
            <a:pPr lvl="1"/>
            <a:r>
              <a:rPr lang="en-IE" sz="2200" dirty="0" smtClean="0"/>
              <a:t>Do not reproduce information word for word from a reference.</a:t>
            </a:r>
          </a:p>
          <a:p>
            <a:pPr lvl="1"/>
            <a:r>
              <a:rPr lang="en-IE" sz="2200" dirty="0" smtClean="0"/>
              <a:t>Failure to meet these requirements means you have plagiarised work and marks will be deducted. </a:t>
            </a:r>
          </a:p>
          <a:p>
            <a:pPr lvl="1"/>
            <a:r>
              <a:rPr lang="en-IE" sz="2200" dirty="0" smtClean="0"/>
              <a:t>References should be formatted according guidelines provided. </a:t>
            </a:r>
          </a:p>
          <a:p>
            <a:pPr lvl="1">
              <a:buNone/>
            </a:pPr>
            <a:endParaRPr lang="en-IE" sz="2200" dirty="0" smtClean="0"/>
          </a:p>
          <a:p>
            <a:pPr marL="0" indent="0" algn="ctr">
              <a:buNone/>
            </a:pPr>
            <a:r>
              <a:rPr lang="en-IE" sz="2000" dirty="0" smtClean="0"/>
              <a:t>Useful reference: Chapter 10 in “Study and Communication Skills for the Chemical Sciences”; Overton, T., Johnson, S., Scott, J.; Oxford University Press (2011)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Getting Started in Your Group</a:t>
            </a:r>
            <a:endParaRPr lang="en-IE" dirty="0"/>
          </a:p>
        </p:txBody>
      </p:sp>
      <p:sp>
        <p:nvSpPr>
          <p:cNvPr id="3" name="Content Placeholder 2"/>
          <p:cNvSpPr>
            <a:spLocks noGrp="1"/>
          </p:cNvSpPr>
          <p:nvPr>
            <p:ph idx="1"/>
          </p:nvPr>
        </p:nvSpPr>
        <p:spPr/>
        <p:txBody>
          <a:bodyPr/>
          <a:lstStyle/>
          <a:p>
            <a:r>
              <a:rPr lang="en-IE" dirty="0" smtClean="0"/>
              <a:t>Keep an open mind and be prepared to listen.</a:t>
            </a:r>
          </a:p>
          <a:p>
            <a:r>
              <a:rPr lang="en-IE" dirty="0" smtClean="0"/>
              <a:t>Avoid being dismissive or judgemental</a:t>
            </a:r>
          </a:p>
          <a:p>
            <a:r>
              <a:rPr lang="en-IE" dirty="0" smtClean="0"/>
              <a:t>Be aware of your body language – avoid being negative</a:t>
            </a:r>
          </a:p>
          <a:p>
            <a:endParaRPr lang="en-I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7772400" cy="1143000"/>
          </a:xfrm>
        </p:spPr>
        <p:txBody>
          <a:bodyPr/>
          <a:lstStyle/>
          <a:p>
            <a:r>
              <a:rPr lang="en-IE" dirty="0" smtClean="0"/>
              <a:t>Getting Started in Your Group</a:t>
            </a:r>
            <a:endParaRPr lang="en-IE" dirty="0"/>
          </a:p>
        </p:txBody>
      </p:sp>
      <p:sp>
        <p:nvSpPr>
          <p:cNvPr id="3" name="Content Placeholder 2"/>
          <p:cNvSpPr>
            <a:spLocks noGrp="1"/>
          </p:cNvSpPr>
          <p:nvPr>
            <p:ph idx="1"/>
          </p:nvPr>
        </p:nvSpPr>
        <p:spPr>
          <a:xfrm>
            <a:off x="685800" y="1632248"/>
            <a:ext cx="7772400" cy="4114800"/>
          </a:xfrm>
        </p:spPr>
        <p:txBody>
          <a:bodyPr/>
          <a:lstStyle/>
          <a:p>
            <a:r>
              <a:rPr lang="en-IE" dirty="0" smtClean="0"/>
              <a:t>Get to know each other</a:t>
            </a:r>
          </a:p>
          <a:p>
            <a:r>
              <a:rPr lang="en-IE" dirty="0" smtClean="0"/>
              <a:t>Establish ground rules</a:t>
            </a:r>
          </a:p>
          <a:p>
            <a:r>
              <a:rPr lang="en-IE" dirty="0" smtClean="0"/>
              <a:t>Brainstorm</a:t>
            </a:r>
          </a:p>
          <a:p>
            <a:r>
              <a:rPr lang="en-IE" dirty="0" smtClean="0"/>
              <a:t>Agree tasks</a:t>
            </a:r>
          </a:p>
          <a:p>
            <a:r>
              <a:rPr lang="en-IE" dirty="0" smtClean="0"/>
              <a:t>Plan your timeline</a:t>
            </a:r>
          </a:p>
          <a:p>
            <a:r>
              <a:rPr lang="en-IE" dirty="0" smtClean="0"/>
              <a:t>Keep going</a:t>
            </a:r>
          </a:p>
          <a:p>
            <a:r>
              <a:rPr lang="en-IE" dirty="0" smtClean="0"/>
              <a:t>The final product</a:t>
            </a:r>
          </a:p>
          <a:p>
            <a:endParaRPr lang="en-IE" dirty="0" smtClean="0"/>
          </a:p>
          <a:p>
            <a:pPr marL="0" indent="0">
              <a:buNone/>
            </a:pPr>
            <a:r>
              <a:rPr lang="en-IE" sz="2000" dirty="0" smtClean="0"/>
              <a:t>Useful reference: Chapter 3 in “Study and Communication Skills for the Chemical Sciences”; Overton, T., Johnson, S., Scott, J.; Oxford University Press (2011)</a:t>
            </a:r>
            <a:endParaRPr lang="en-IE"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Module Overview</a:t>
            </a:r>
            <a:endParaRPr lang="en-IE" dirty="0"/>
          </a:p>
        </p:txBody>
      </p:sp>
      <p:graphicFrame>
        <p:nvGraphicFramePr>
          <p:cNvPr id="4" name="Content Placeholder 3"/>
          <p:cNvGraphicFramePr>
            <a:graphicFrameLocks noGrp="1"/>
          </p:cNvGraphicFramePr>
          <p:nvPr>
            <p:ph idx="1"/>
          </p:nvPr>
        </p:nvGraphicFramePr>
        <p:xfrm>
          <a:off x="323528" y="1052736"/>
          <a:ext cx="8568952"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Preparing Laboratory Procedures</a:t>
            </a:r>
            <a:endParaRPr lang="en-IE" dirty="0"/>
          </a:p>
        </p:txBody>
      </p:sp>
      <p:sp>
        <p:nvSpPr>
          <p:cNvPr id="3" name="Content Placeholder 2"/>
          <p:cNvSpPr>
            <a:spLocks noGrp="1"/>
          </p:cNvSpPr>
          <p:nvPr>
            <p:ph idx="1"/>
          </p:nvPr>
        </p:nvSpPr>
        <p:spPr>
          <a:xfrm>
            <a:off x="613792" y="1052736"/>
            <a:ext cx="7918648" cy="4114800"/>
          </a:xfrm>
        </p:spPr>
        <p:txBody>
          <a:bodyPr/>
          <a:lstStyle/>
          <a:p>
            <a:pPr lvl="0"/>
            <a:r>
              <a:rPr lang="en-IE" sz="2200" dirty="0" smtClean="0"/>
              <a:t>Give </a:t>
            </a:r>
            <a:r>
              <a:rPr lang="en-IE" sz="2200" dirty="0" smtClean="0"/>
              <a:t>the </a:t>
            </a:r>
            <a:r>
              <a:rPr lang="en-IE" sz="2200" dirty="0" smtClean="0"/>
              <a:t>title and source </a:t>
            </a:r>
            <a:r>
              <a:rPr lang="en-IE" sz="2200" dirty="0" smtClean="0"/>
              <a:t>of the experimental </a:t>
            </a:r>
            <a:r>
              <a:rPr lang="en-IE" sz="2200" dirty="0" smtClean="0"/>
              <a:t>procedure.</a:t>
            </a:r>
            <a:endParaRPr lang="en-IE" sz="2200" dirty="0" smtClean="0"/>
          </a:p>
          <a:p>
            <a:pPr lvl="0"/>
            <a:r>
              <a:rPr lang="en-IE" sz="2200" dirty="0" smtClean="0"/>
              <a:t>Include </a:t>
            </a:r>
            <a:r>
              <a:rPr lang="en-IE" sz="2200" dirty="0" smtClean="0"/>
              <a:t>information </a:t>
            </a:r>
            <a:r>
              <a:rPr lang="en-IE" sz="2200" dirty="0" smtClean="0"/>
              <a:t>on the reagents to be used (</a:t>
            </a:r>
            <a:r>
              <a:rPr lang="en-IE" sz="2200" dirty="0" smtClean="0"/>
              <a:t>amount, concentration, </a:t>
            </a:r>
            <a:r>
              <a:rPr lang="en-IE" sz="2200" dirty="0" smtClean="0"/>
              <a:t>equivalents, density </a:t>
            </a:r>
            <a:r>
              <a:rPr lang="en-IE" sz="2200" dirty="0" smtClean="0"/>
              <a:t>and </a:t>
            </a:r>
            <a:r>
              <a:rPr lang="en-IE" sz="2200" dirty="0" smtClean="0"/>
              <a:t>quality or purity). </a:t>
            </a:r>
          </a:p>
          <a:p>
            <a:pPr lvl="0"/>
            <a:r>
              <a:rPr lang="en-IE" sz="2200" dirty="0" smtClean="0"/>
              <a:t>List the apparatus needed </a:t>
            </a:r>
            <a:r>
              <a:rPr lang="en-IE" sz="2200" dirty="0" smtClean="0"/>
              <a:t>and </a:t>
            </a:r>
            <a:r>
              <a:rPr lang="en-IE" sz="2200" dirty="0" smtClean="0"/>
              <a:t>any instruments to be </a:t>
            </a:r>
            <a:r>
              <a:rPr lang="en-IE" sz="2200" dirty="0" smtClean="0"/>
              <a:t>used.</a:t>
            </a:r>
            <a:endParaRPr lang="en-IE" sz="2200" dirty="0" smtClean="0"/>
          </a:p>
          <a:p>
            <a:pPr lvl="0"/>
            <a:r>
              <a:rPr lang="en-IE" sz="2200" dirty="0" smtClean="0"/>
              <a:t>Write procedure </a:t>
            </a:r>
            <a:r>
              <a:rPr lang="en-IE" sz="2200" dirty="0" smtClean="0"/>
              <a:t>to be followed in the present </a:t>
            </a:r>
            <a:r>
              <a:rPr lang="en-IE" sz="2200" dirty="0" smtClean="0"/>
              <a:t>tense.</a:t>
            </a:r>
            <a:endParaRPr lang="en-IE" sz="2200" dirty="0" smtClean="0"/>
          </a:p>
          <a:p>
            <a:pPr lvl="0"/>
            <a:r>
              <a:rPr lang="en-IE" sz="2200" dirty="0" smtClean="0"/>
              <a:t>Structure the procedure so that it is clear and easy to follow.</a:t>
            </a:r>
          </a:p>
          <a:p>
            <a:pPr lvl="0"/>
            <a:r>
              <a:rPr lang="en-IE" sz="2200" dirty="0" smtClean="0"/>
              <a:t>Include details of any analysis to be performed at the end of the procedure.</a:t>
            </a:r>
          </a:p>
          <a:p>
            <a:pPr lvl="0"/>
            <a:r>
              <a:rPr lang="en-IE" sz="2200" dirty="0" smtClean="0"/>
              <a:t>You must also consider the equipment and glassware available in your laboratory so that the procedure can be completed.</a:t>
            </a:r>
          </a:p>
          <a:p>
            <a:endParaRPr lang="en-IE" sz="2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Keeping a Laboratory Notebook</a:t>
            </a:r>
            <a:endParaRPr lang="en-IE" dirty="0"/>
          </a:p>
        </p:txBody>
      </p:sp>
      <p:sp>
        <p:nvSpPr>
          <p:cNvPr id="3" name="Content Placeholder 2"/>
          <p:cNvSpPr>
            <a:spLocks noGrp="1"/>
          </p:cNvSpPr>
          <p:nvPr>
            <p:ph idx="1"/>
          </p:nvPr>
        </p:nvSpPr>
        <p:spPr>
          <a:xfrm>
            <a:off x="611560" y="919808"/>
            <a:ext cx="7846640" cy="4114800"/>
          </a:xfrm>
        </p:spPr>
        <p:txBody>
          <a:bodyPr/>
          <a:lstStyle/>
          <a:p>
            <a:pPr lvl="0"/>
            <a:r>
              <a:rPr lang="en-IE" sz="2200" dirty="0" smtClean="0"/>
              <a:t>The </a:t>
            </a:r>
            <a:r>
              <a:rPr lang="en-IE" sz="2200" dirty="0" smtClean="0"/>
              <a:t>notebook should have an overall organised </a:t>
            </a:r>
            <a:r>
              <a:rPr lang="en-IE" sz="2200" dirty="0" smtClean="0"/>
              <a:t>structure.</a:t>
            </a:r>
            <a:endParaRPr lang="en-IE" sz="2200" dirty="0" smtClean="0"/>
          </a:p>
          <a:p>
            <a:pPr lvl="0"/>
            <a:r>
              <a:rPr lang="en-IE" sz="2200" dirty="0" smtClean="0"/>
              <a:t>Should </a:t>
            </a:r>
            <a:r>
              <a:rPr lang="en-IE" sz="2200" dirty="0" smtClean="0"/>
              <a:t>be clear and </a:t>
            </a:r>
            <a:r>
              <a:rPr lang="en-IE" sz="2200" dirty="0" smtClean="0"/>
              <a:t>legible so somebody else can repeat your work.</a:t>
            </a:r>
            <a:endParaRPr lang="en-IE" sz="2200" dirty="0" smtClean="0"/>
          </a:p>
          <a:p>
            <a:pPr lvl="0"/>
            <a:r>
              <a:rPr lang="en-IE" sz="2200" dirty="0" smtClean="0"/>
              <a:t>The </a:t>
            </a:r>
            <a:r>
              <a:rPr lang="en-IE" sz="2200" dirty="0" smtClean="0"/>
              <a:t>pages should be </a:t>
            </a:r>
            <a:r>
              <a:rPr lang="en-IE" sz="2200" dirty="0" smtClean="0"/>
              <a:t>numbered. </a:t>
            </a:r>
            <a:r>
              <a:rPr lang="en-IE" sz="2200" dirty="0" smtClean="0"/>
              <a:t>You should write in permanent ink (never pencil), and date each page. </a:t>
            </a:r>
          </a:p>
          <a:p>
            <a:pPr lvl="0"/>
            <a:r>
              <a:rPr lang="en-IE" sz="2200" dirty="0" smtClean="0"/>
              <a:t>Write </a:t>
            </a:r>
            <a:r>
              <a:rPr lang="en-IE" sz="2200" dirty="0" smtClean="0"/>
              <a:t>on both left and right pages, with a clear consistent formatting throughout the book. </a:t>
            </a:r>
          </a:p>
          <a:p>
            <a:pPr lvl="0"/>
            <a:r>
              <a:rPr lang="en-IE" sz="2200" dirty="0" smtClean="0"/>
              <a:t>Do not remove pages from the notebook and do not use correcting fluid. If you make a mistake, draw a thin line through the work. </a:t>
            </a:r>
          </a:p>
          <a:p>
            <a:pPr lvl="0"/>
            <a:r>
              <a:rPr lang="en-IE" sz="2200" dirty="0" smtClean="0"/>
              <a:t>Keep your </a:t>
            </a:r>
            <a:r>
              <a:rPr lang="en-IE" sz="2200" dirty="0" smtClean="0"/>
              <a:t>lab book with you as you go around the </a:t>
            </a:r>
            <a:r>
              <a:rPr lang="en-IE" sz="2200" dirty="0" smtClean="0"/>
              <a:t>lab to record observations and measurements.</a:t>
            </a:r>
            <a:endParaRPr lang="en-IE" sz="22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Tasks to Complete Before Session 2 </a:t>
            </a:r>
            <a:endParaRPr lang="en-IE" dirty="0"/>
          </a:p>
        </p:txBody>
      </p:sp>
      <p:graphicFrame>
        <p:nvGraphicFramePr>
          <p:cNvPr id="4" name="Content Placeholder 3"/>
          <p:cNvGraphicFramePr>
            <a:graphicFrameLocks noGrp="1"/>
          </p:cNvGraphicFramePr>
          <p:nvPr>
            <p:ph idx="1"/>
          </p:nvPr>
        </p:nvGraphicFramePr>
        <p:xfrm>
          <a:off x="755576" y="1700808"/>
          <a:ext cx="7704856" cy="3816425"/>
        </p:xfrm>
        <a:graphic>
          <a:graphicData uri="http://schemas.openxmlformats.org/drawingml/2006/table">
            <a:tbl>
              <a:tblPr/>
              <a:tblGrid>
                <a:gridCol w="6020894"/>
                <a:gridCol w="1683962"/>
              </a:tblGrid>
              <a:tr h="715580">
                <a:tc>
                  <a:txBody>
                    <a:bodyPr/>
                    <a:lstStyle/>
                    <a:p>
                      <a:pPr indent="-226695" algn="ctr">
                        <a:lnSpc>
                          <a:spcPct val="100000"/>
                        </a:lnSpc>
                        <a:spcAft>
                          <a:spcPts val="0"/>
                        </a:spcAft>
                      </a:pPr>
                      <a:r>
                        <a:rPr lang="en-GB" sz="2000" b="1" i="0">
                          <a:latin typeface="Arial"/>
                          <a:ea typeface="Calibri"/>
                        </a:rPr>
                        <a:t>Task</a:t>
                      </a:r>
                      <a:endParaRPr lang="en-IE" sz="2000" i="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GB" sz="2000" b="1" i="0">
                          <a:latin typeface="Arial"/>
                          <a:ea typeface="Calibri"/>
                        </a:rPr>
                        <a:t>Individual/ Group</a:t>
                      </a:r>
                      <a:endParaRPr lang="en-IE" sz="2000" i="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106">
                <a:tc>
                  <a:txBody>
                    <a:bodyPr/>
                    <a:lstStyle/>
                    <a:p>
                      <a:pPr indent="-226695" algn="ctr">
                        <a:lnSpc>
                          <a:spcPct val="100000"/>
                        </a:lnSpc>
                        <a:spcAft>
                          <a:spcPts val="0"/>
                        </a:spcAft>
                      </a:pPr>
                      <a:r>
                        <a:rPr lang="en-GB" sz="2000" i="0">
                          <a:latin typeface="Arial"/>
                          <a:ea typeface="Calibri"/>
                        </a:rPr>
                        <a:t>Read the guidelines for “How to use a Wiki” in the Appendix and post a piece of information and a comment to the sample Wiki.</a:t>
                      </a:r>
                      <a:endParaRPr lang="en-IE" sz="2000" i="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GB" sz="2000" i="0">
                          <a:latin typeface="Arial"/>
                          <a:ea typeface="Calibri"/>
                        </a:rPr>
                        <a:t>Individual</a:t>
                      </a:r>
                      <a:endParaRPr lang="en-IE" sz="2000" i="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1159">
                <a:tc>
                  <a:txBody>
                    <a:bodyPr/>
                    <a:lstStyle/>
                    <a:p>
                      <a:pPr indent="-226695" algn="ctr">
                        <a:lnSpc>
                          <a:spcPct val="100000"/>
                        </a:lnSpc>
                        <a:spcAft>
                          <a:spcPts val="0"/>
                        </a:spcAft>
                      </a:pPr>
                      <a:r>
                        <a:rPr lang="en-GB" sz="2000" i="0">
                          <a:latin typeface="Arial"/>
                          <a:ea typeface="Calibri"/>
                        </a:rPr>
                        <a:t>Read the guidelines for “Preparing a Laboratory Procedure” and “Preparing Chemical Safety Data” and “Writing up your laboratory notebook” in the Appendix 2, 3 &amp; 4. </a:t>
                      </a:r>
                      <a:endParaRPr lang="en-IE" sz="2000" i="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GB" sz="2000" i="0">
                          <a:latin typeface="Arial"/>
                          <a:ea typeface="Calibri"/>
                        </a:rPr>
                        <a:t>Individual</a:t>
                      </a:r>
                      <a:endParaRPr lang="en-IE" sz="2000" i="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5580">
                <a:tc>
                  <a:txBody>
                    <a:bodyPr/>
                    <a:lstStyle/>
                    <a:p>
                      <a:pPr indent="-226695" algn="ctr">
                        <a:lnSpc>
                          <a:spcPct val="100000"/>
                        </a:lnSpc>
                        <a:spcAft>
                          <a:spcPts val="0"/>
                        </a:spcAft>
                      </a:pPr>
                      <a:r>
                        <a:rPr lang="en-GB" sz="2000" i="0">
                          <a:latin typeface="Arial"/>
                          <a:ea typeface="Calibri"/>
                        </a:rPr>
                        <a:t>Prepare a laboratory procedure for week 2 Lab session, using the reading material below</a:t>
                      </a:r>
                      <a:endParaRPr lang="en-IE" sz="2000" i="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GB" sz="2000" i="0" dirty="0">
                          <a:latin typeface="Arial"/>
                          <a:ea typeface="Calibri"/>
                        </a:rPr>
                        <a:t>Group</a:t>
                      </a:r>
                      <a:endParaRPr lang="en-IE" sz="2000" i="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Learning Outcomes</a:t>
            </a:r>
            <a:endParaRPr lang="en-IE" dirty="0"/>
          </a:p>
        </p:txBody>
      </p:sp>
      <p:sp>
        <p:nvSpPr>
          <p:cNvPr id="3" name="Content Placeholder 2"/>
          <p:cNvSpPr>
            <a:spLocks noGrp="1"/>
          </p:cNvSpPr>
          <p:nvPr>
            <p:ph idx="1"/>
          </p:nvPr>
        </p:nvSpPr>
        <p:spPr>
          <a:xfrm>
            <a:off x="467544" y="908720"/>
            <a:ext cx="8280920" cy="4114800"/>
          </a:xfrm>
        </p:spPr>
        <p:txBody>
          <a:bodyPr/>
          <a:lstStyle/>
          <a:p>
            <a:pPr lvl="0"/>
            <a:r>
              <a:rPr lang="en-IE" sz="2200" dirty="0" smtClean="0"/>
              <a:t>Use a provided literature reference to write laboratory procedures</a:t>
            </a:r>
          </a:p>
          <a:p>
            <a:pPr lvl="0"/>
            <a:r>
              <a:rPr lang="en-IE" sz="2200" dirty="0" smtClean="0"/>
              <a:t>Prepare a short chemical risk assessment for experimental work</a:t>
            </a:r>
          </a:p>
          <a:p>
            <a:pPr lvl="0"/>
            <a:r>
              <a:rPr lang="en-IE" sz="2200" dirty="0" smtClean="0"/>
              <a:t>Plan time in the laboratory effectively</a:t>
            </a:r>
          </a:p>
          <a:p>
            <a:pPr lvl="0"/>
            <a:r>
              <a:rPr lang="en-IE" sz="2200" dirty="0" smtClean="0"/>
              <a:t>Keep an accurate and current record of experimental details and data in a laboratory notebook.</a:t>
            </a:r>
          </a:p>
          <a:p>
            <a:pPr lvl="0"/>
            <a:r>
              <a:rPr lang="en-IE" sz="2200" dirty="0" smtClean="0"/>
              <a:t>Draw conclusions from experimental data</a:t>
            </a:r>
          </a:p>
          <a:p>
            <a:pPr lvl="0"/>
            <a:r>
              <a:rPr lang="en-IE" sz="2200" dirty="0" smtClean="0"/>
              <a:t>Use chemical databases to find relevant information</a:t>
            </a:r>
          </a:p>
          <a:p>
            <a:pPr lvl="0"/>
            <a:r>
              <a:rPr lang="en-IE" sz="2200" dirty="0" smtClean="0"/>
              <a:t>Produce a professional report that is supported by the relevant experimental data and a laboratory notebook.</a:t>
            </a:r>
          </a:p>
          <a:p>
            <a:pPr lvl="0"/>
            <a:r>
              <a:rPr lang="en-IE" sz="2200" dirty="0" smtClean="0"/>
              <a:t>Prepare an oral presentation on the findings from the study</a:t>
            </a:r>
          </a:p>
          <a:p>
            <a:pPr lvl="0"/>
            <a:r>
              <a:rPr lang="en-IE" sz="2200" dirty="0" smtClean="0"/>
              <a:t>Prepare a short individual reflective statement on your experiences</a:t>
            </a:r>
          </a:p>
          <a:p>
            <a:endParaRPr lang="en-IE" sz="2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231031"/>
            <a:ext cx="7715304" cy="461665"/>
          </a:xfrm>
          <a:prstGeom prst="rect">
            <a:avLst/>
          </a:prstGeom>
          <a:noFill/>
        </p:spPr>
        <p:txBody>
          <a:bodyPr wrap="square" rtlCol="0">
            <a:spAutoFit/>
          </a:bodyPr>
          <a:lstStyle/>
          <a:p>
            <a:pPr eaLnBrk="0" hangingPunct="0"/>
            <a:r>
              <a:rPr lang="en-GB" b="1" dirty="0" smtClean="0">
                <a:solidFill>
                  <a:srgbClr val="000000"/>
                </a:solidFill>
                <a:latin typeface="Arial" charset="0"/>
              </a:rPr>
              <a:t>Transferable Skills Developed</a:t>
            </a:r>
            <a:endParaRPr lang="en-GB" b="1" dirty="0">
              <a:solidFill>
                <a:srgbClr val="000000"/>
              </a:solidFill>
              <a:latin typeface="Arial" charset="0"/>
            </a:endParaRPr>
          </a:p>
        </p:txBody>
      </p:sp>
      <p:graphicFrame>
        <p:nvGraphicFramePr>
          <p:cNvPr id="4" name="Table 3"/>
          <p:cNvGraphicFramePr>
            <a:graphicFrameLocks noGrp="1"/>
          </p:cNvGraphicFramePr>
          <p:nvPr/>
        </p:nvGraphicFramePr>
        <p:xfrm>
          <a:off x="251520" y="861784"/>
          <a:ext cx="8784976" cy="5303520"/>
        </p:xfrm>
        <a:graphic>
          <a:graphicData uri="http://schemas.openxmlformats.org/drawingml/2006/table">
            <a:tbl>
              <a:tblPr firstRow="1" bandRow="1">
                <a:tableStyleId>{5C22544A-7EE6-4342-B048-85BDC9FD1C3A}</a:tableStyleId>
              </a:tblPr>
              <a:tblGrid>
                <a:gridCol w="2304256"/>
                <a:gridCol w="6480720"/>
              </a:tblGrid>
              <a:tr h="370840">
                <a:tc>
                  <a:txBody>
                    <a:bodyPr/>
                    <a:lstStyle/>
                    <a:p>
                      <a:pPr marL="180000" lvl="0" indent="-180000">
                        <a:buFont typeface="Arial" pitchFamily="34" charset="0"/>
                        <a:buNone/>
                      </a:pPr>
                      <a:r>
                        <a:rPr lang="en-GB" sz="2000" b="0" dirty="0" smtClean="0">
                          <a:solidFill>
                            <a:srgbClr val="003300"/>
                          </a:solidFill>
                        </a:rPr>
                        <a:t>Team work:</a:t>
                      </a:r>
                      <a:endParaRPr lang="en-IE" sz="2000" b="0" dirty="0" smtClean="0">
                        <a:solidFill>
                          <a:srgbClr val="0033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000" b="0" dirty="0" smtClean="0">
                          <a:solidFill>
                            <a:srgbClr val="003300"/>
                          </a:solidFill>
                        </a:rPr>
                        <a:t>work in groups to complete the tasks</a:t>
                      </a:r>
                      <a:endParaRPr lang="en-IE" sz="2000" b="0" dirty="0">
                        <a:solidFill>
                          <a:srgbClr val="0033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00"/>
                          </a:solidFill>
                        </a:rPr>
                        <a:t>Organisation and planning:</a:t>
                      </a:r>
                      <a:endParaRPr lang="en-IE" sz="2000" dirty="0" smtClean="0">
                        <a:solidFill>
                          <a:srgbClr val="0033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GB" sz="2000" dirty="0" smtClean="0">
                          <a:solidFill>
                            <a:srgbClr val="003300"/>
                          </a:solidFill>
                        </a:rPr>
                        <a:t>preparing procedures and planning effective use of time in the laboratory. </a:t>
                      </a:r>
                      <a:endParaRPr lang="en-IE" sz="2000" dirty="0">
                        <a:solidFill>
                          <a:srgbClr val="0033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00"/>
                          </a:solidFill>
                        </a:rPr>
                        <a:t>Communication skills:</a:t>
                      </a:r>
                      <a:endParaRPr lang="en-IE" sz="20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2000" dirty="0" smtClean="0">
                          <a:solidFill>
                            <a:srgbClr val="003300"/>
                          </a:solidFill>
                        </a:rPr>
                        <a:t>oral presentation and report writing.</a:t>
                      </a:r>
                      <a:endParaRPr lang="en-IE" sz="20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00"/>
                          </a:solidFill>
                        </a:rPr>
                        <a:t>Drawing conclusions and recommendations:</a:t>
                      </a:r>
                      <a:endParaRPr lang="en-IE" sz="20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2000" dirty="0" smtClean="0">
                          <a:solidFill>
                            <a:srgbClr val="003300"/>
                          </a:solidFill>
                        </a:rPr>
                        <a:t>justifying decisions, assumptions and conclusions with reference to results from other groups and supporting literature.</a:t>
                      </a:r>
                      <a:endParaRPr lang="en-IE" sz="20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00"/>
                          </a:solidFill>
                        </a:rPr>
                        <a:t>Numeracy:</a:t>
                      </a:r>
                      <a:endParaRPr lang="en-IE" sz="20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IE" sz="2000" dirty="0" smtClean="0">
                          <a:latin typeface="Arial"/>
                          <a:ea typeface="Calibri"/>
                        </a:rPr>
                        <a:t>analysis of data obtained from experimental results.</a:t>
                      </a:r>
                      <a:endParaRPr lang="en-IE" sz="20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00"/>
                          </a:solidFill>
                        </a:rPr>
                        <a:t>Professional role &amp;</a:t>
                      </a:r>
                      <a:r>
                        <a:rPr lang="en-GB" sz="2000" baseline="0" dirty="0" smtClean="0">
                          <a:solidFill>
                            <a:srgbClr val="003300"/>
                          </a:solidFill>
                        </a:rPr>
                        <a:t> </a:t>
                      </a:r>
                      <a:r>
                        <a:rPr lang="en-GB" sz="2000" dirty="0" smtClean="0">
                          <a:solidFill>
                            <a:srgbClr val="003300"/>
                          </a:solidFill>
                        </a:rPr>
                        <a:t>responsibilities:</a:t>
                      </a:r>
                      <a:endParaRPr lang="en-IE" sz="20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2000" dirty="0" smtClean="0">
                          <a:solidFill>
                            <a:srgbClr val="003300"/>
                          </a:solidFill>
                        </a:rPr>
                        <a:t>adopting role of a professional chemist to consider the environmental impact and costing of the processes</a:t>
                      </a:r>
                      <a:endParaRPr lang="en-IE" sz="20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00"/>
                          </a:solidFill>
                        </a:rPr>
                        <a:t>Problem solving:</a:t>
                      </a:r>
                      <a:endParaRPr lang="en-IE" sz="20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2000" dirty="0" smtClean="0">
                          <a:solidFill>
                            <a:srgbClr val="003300"/>
                          </a:solidFill>
                        </a:rPr>
                        <a:t>addressing the brief in the scenario presented.</a:t>
                      </a:r>
                      <a:endParaRPr lang="en-IE" sz="20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3300"/>
                          </a:solidFill>
                        </a:rPr>
                        <a:t>Information technology skills:</a:t>
                      </a:r>
                      <a:endParaRPr lang="en-IE" sz="20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2000" dirty="0" smtClean="0">
                          <a:solidFill>
                            <a:srgbClr val="003300"/>
                          </a:solidFill>
                        </a:rPr>
                        <a:t>use a wiki to collaborate and develop their ability to use word-processing, spreadsheet, presentation, chemical drawing and library database software.</a:t>
                      </a:r>
                      <a:endParaRPr lang="en-IE" sz="20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eaLnBrk="0" hangingPunct="0"/>
            <a:r>
              <a:rPr lang="en-IE" b="1" dirty="0" smtClean="0">
                <a:solidFill>
                  <a:srgbClr val="000000"/>
                </a:solidFill>
                <a:latin typeface="Arial" charset="0"/>
              </a:rPr>
              <a:t>Tools to help you</a:t>
            </a:r>
            <a:endParaRPr lang="en-IE" b="1" dirty="0">
              <a:solidFill>
                <a:srgbClr val="000000"/>
              </a:solidFill>
              <a:latin typeface="Arial" charset="0"/>
            </a:endParaRPr>
          </a:p>
        </p:txBody>
      </p:sp>
      <p:sp>
        <p:nvSpPr>
          <p:cNvPr id="9" name="TextBox 8"/>
          <p:cNvSpPr txBox="1"/>
          <p:nvPr/>
        </p:nvSpPr>
        <p:spPr>
          <a:xfrm>
            <a:off x="714348" y="1196752"/>
            <a:ext cx="7715304" cy="4893647"/>
          </a:xfrm>
          <a:prstGeom prst="rect">
            <a:avLst/>
          </a:prstGeom>
          <a:noFill/>
        </p:spPr>
        <p:txBody>
          <a:bodyPr wrap="square" rtlCol="0">
            <a:spAutoFit/>
          </a:bodyPr>
          <a:lstStyle/>
          <a:p>
            <a:pPr algn="just" eaLnBrk="0" hangingPunct="0"/>
            <a:r>
              <a:rPr lang="en-GB" dirty="0" smtClean="0">
                <a:solidFill>
                  <a:srgbClr val="000000"/>
                </a:solidFill>
                <a:latin typeface="Arial" charset="0"/>
              </a:rPr>
              <a:t>You have or will be provided with a </a:t>
            </a:r>
            <a:r>
              <a:rPr lang="en-GB" b="1" dirty="0" smtClean="0">
                <a:solidFill>
                  <a:srgbClr val="000000"/>
                </a:solidFill>
                <a:latin typeface="Arial" charset="0"/>
              </a:rPr>
              <a:t>Student Guide </a:t>
            </a:r>
            <a:r>
              <a:rPr lang="en-GB" dirty="0" smtClean="0">
                <a:solidFill>
                  <a:srgbClr val="000000"/>
                </a:solidFill>
                <a:latin typeface="Arial" charset="0"/>
              </a:rPr>
              <a:t>for this project in which you will find:</a:t>
            </a:r>
          </a:p>
          <a:p>
            <a:pPr algn="just" eaLnBrk="0" hangingPunct="0">
              <a:buFont typeface="Arial" pitchFamily="34" charset="0"/>
              <a:buChar char="•"/>
            </a:pPr>
            <a:endParaRPr lang="en-GB" dirty="0" smtClean="0">
              <a:solidFill>
                <a:srgbClr val="000000"/>
              </a:solidFill>
              <a:latin typeface="Arial" charset="0"/>
            </a:endParaRPr>
          </a:p>
          <a:p>
            <a:pPr marL="637200" lvl="1" indent="-180000" algn="just" eaLnBrk="0" hangingPunct="0">
              <a:buFont typeface="Arial" pitchFamily="34" charset="0"/>
              <a:buChar char="•"/>
              <a:tabLst>
                <a:tab pos="173038" algn="l"/>
              </a:tabLst>
            </a:pPr>
            <a:r>
              <a:rPr lang="en-GB" dirty="0" smtClean="0">
                <a:solidFill>
                  <a:srgbClr val="000000"/>
                </a:solidFill>
                <a:latin typeface="Arial" charset="0"/>
              </a:rPr>
              <a:t>An overview of each session and a list of tasks to be completed during and after it.</a:t>
            </a:r>
          </a:p>
          <a:p>
            <a:pPr marL="637200" lvl="1" indent="-180000" algn="just" eaLnBrk="0" hangingPunct="0">
              <a:buFont typeface="Arial" pitchFamily="34" charset="0"/>
              <a:buChar char="•"/>
            </a:pPr>
            <a:endParaRPr lang="en-GB" dirty="0" smtClean="0">
              <a:solidFill>
                <a:srgbClr val="000000"/>
              </a:solidFill>
              <a:latin typeface="Arial" charset="0"/>
            </a:endParaRPr>
          </a:p>
          <a:p>
            <a:pPr marL="637200" lvl="1" indent="-180000" algn="just" eaLnBrk="0" hangingPunct="0">
              <a:buFont typeface="Arial" pitchFamily="34" charset="0"/>
              <a:buChar char="•"/>
              <a:tabLst>
                <a:tab pos="173038" algn="l"/>
              </a:tabLst>
            </a:pPr>
            <a:r>
              <a:rPr lang="en-GB" dirty="0" smtClean="0">
                <a:solidFill>
                  <a:srgbClr val="000000"/>
                </a:solidFill>
                <a:latin typeface="Arial" charset="0"/>
              </a:rPr>
              <a:t>Appendices containing guidelines for various aspects of the work involved.</a:t>
            </a:r>
          </a:p>
          <a:p>
            <a:pPr marL="637200" lvl="1" indent="-180000" algn="just" eaLnBrk="0" hangingPunct="0">
              <a:buFont typeface="Arial" pitchFamily="34" charset="0"/>
              <a:buChar char="•"/>
            </a:pPr>
            <a:endParaRPr lang="en-GB" dirty="0" smtClean="0">
              <a:solidFill>
                <a:srgbClr val="000000"/>
              </a:solidFill>
              <a:latin typeface="Arial" charset="0"/>
            </a:endParaRPr>
          </a:p>
          <a:p>
            <a:pPr marL="637200" lvl="1" indent="-180000" algn="just" eaLnBrk="0" hangingPunct="0">
              <a:buFont typeface="Arial" pitchFamily="34" charset="0"/>
              <a:buChar char="•"/>
            </a:pPr>
            <a:r>
              <a:rPr lang="en-GB" dirty="0" smtClean="0">
                <a:solidFill>
                  <a:srgbClr val="000000"/>
                </a:solidFill>
                <a:latin typeface="Arial" charset="0"/>
              </a:rPr>
              <a:t>Details about how the project will be assessed.</a:t>
            </a:r>
          </a:p>
          <a:p>
            <a:pPr marL="180000" indent="-180000" algn="just" eaLnBrk="0" hangingPunct="0"/>
            <a:endParaRPr lang="en-GB" b="1" dirty="0" smtClean="0">
              <a:solidFill>
                <a:srgbClr val="000000"/>
              </a:solidFill>
              <a:latin typeface="Arial" charset="0"/>
            </a:endParaRPr>
          </a:p>
          <a:p>
            <a:pPr marL="180000" indent="-180000" eaLnBrk="0" hangingPunct="0"/>
            <a:r>
              <a:rPr lang="en-GB" b="1" dirty="0" smtClean="0">
                <a:solidFill>
                  <a:srgbClr val="000000"/>
                </a:solidFill>
                <a:latin typeface="Arial" charset="0"/>
              </a:rPr>
              <a:t>Your first task is to read the guide carefully.</a:t>
            </a:r>
          </a:p>
          <a:p>
            <a:pPr algn="just" eaLnBrk="0" hangingPunct="0"/>
            <a:endParaRPr lang="en-GB" dirty="0" smtClean="0">
              <a:solidFill>
                <a:srgbClr val="000000"/>
              </a:solidFill>
              <a:latin typeface="Arial"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7772400" cy="1143000"/>
          </a:xfrm>
        </p:spPr>
        <p:txBody>
          <a:bodyPr/>
          <a:lstStyle/>
          <a:p>
            <a:r>
              <a:rPr lang="en-IE" dirty="0" smtClean="0"/>
              <a:t>Assessment of Module</a:t>
            </a:r>
            <a:endParaRPr lang="en-IE" dirty="0"/>
          </a:p>
        </p:txBody>
      </p:sp>
      <p:graphicFrame>
        <p:nvGraphicFramePr>
          <p:cNvPr id="5" name="Table 4"/>
          <p:cNvGraphicFramePr>
            <a:graphicFrameLocks noGrp="1"/>
          </p:cNvGraphicFramePr>
          <p:nvPr/>
        </p:nvGraphicFramePr>
        <p:xfrm>
          <a:off x="539552" y="1700808"/>
          <a:ext cx="8064896" cy="3409661"/>
        </p:xfrm>
        <a:graphic>
          <a:graphicData uri="http://schemas.openxmlformats.org/drawingml/2006/table">
            <a:tbl>
              <a:tblPr/>
              <a:tblGrid>
                <a:gridCol w="4752528"/>
                <a:gridCol w="1656184"/>
                <a:gridCol w="1656184"/>
              </a:tblGrid>
              <a:tr h="630585">
                <a:tc>
                  <a:txBody>
                    <a:bodyPr/>
                    <a:lstStyle/>
                    <a:p>
                      <a:pPr indent="-226695" algn="ctr">
                        <a:lnSpc>
                          <a:spcPct val="100000"/>
                        </a:lnSpc>
                        <a:spcAft>
                          <a:spcPts val="0"/>
                        </a:spcAft>
                      </a:pPr>
                      <a:r>
                        <a:rPr lang="en-IE" sz="2000" b="1">
                          <a:latin typeface="Arial"/>
                          <a:ea typeface="Calibri"/>
                        </a:rPr>
                        <a:t>Activity</a:t>
                      </a:r>
                      <a:endParaRPr lang="en-IE" sz="200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endParaRPr lang="en-IE" sz="200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b="1" dirty="0">
                          <a:latin typeface="Arial"/>
                          <a:ea typeface="Calibri"/>
                        </a:rPr>
                        <a:t>% mark </a:t>
                      </a:r>
                      <a:r>
                        <a:rPr lang="en-IE" sz="2000" b="1" dirty="0" smtClean="0">
                          <a:latin typeface="Arial"/>
                          <a:ea typeface="Calibri"/>
                        </a:rPr>
                        <a:t>allocation</a:t>
                      </a:r>
                      <a:endParaRPr lang="en-IE" sz="20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585">
                <a:tc>
                  <a:txBody>
                    <a:bodyPr/>
                    <a:lstStyle/>
                    <a:p>
                      <a:pPr indent="-226695" algn="l">
                        <a:lnSpc>
                          <a:spcPct val="100000"/>
                        </a:lnSpc>
                        <a:spcAft>
                          <a:spcPts val="0"/>
                        </a:spcAft>
                      </a:pPr>
                      <a:r>
                        <a:rPr lang="en-IE" sz="2000">
                          <a:latin typeface="Arial"/>
                          <a:ea typeface="Calibri"/>
                        </a:rPr>
                        <a:t>Participation in lab and workshop sessions and contribution to group wiki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dirty="0">
                          <a:latin typeface="Arial"/>
                          <a:ea typeface="Calibri"/>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383">
                <a:tc>
                  <a:txBody>
                    <a:bodyPr/>
                    <a:lstStyle/>
                    <a:p>
                      <a:pPr indent="-226695" algn="l">
                        <a:lnSpc>
                          <a:spcPct val="100000"/>
                        </a:lnSpc>
                        <a:spcAft>
                          <a:spcPts val="0"/>
                        </a:spcAft>
                      </a:pPr>
                      <a:r>
                        <a:rPr lang="en-IE" sz="2000">
                          <a:latin typeface="Arial"/>
                          <a:ea typeface="Calibri"/>
                        </a:rPr>
                        <a:t>Lab notebook</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dirty="0">
                          <a:latin typeface="Arial"/>
                          <a:ea typeface="Calibri"/>
                        </a:rPr>
                        <a:t>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342">
                <a:tc>
                  <a:txBody>
                    <a:bodyPr/>
                    <a:lstStyle/>
                    <a:p>
                      <a:pPr indent="-226695" algn="l">
                        <a:lnSpc>
                          <a:spcPct val="100000"/>
                        </a:lnSpc>
                        <a:spcAft>
                          <a:spcPts val="0"/>
                        </a:spcAft>
                      </a:pPr>
                      <a:r>
                        <a:rPr lang="en-IE" sz="2000">
                          <a:latin typeface="Arial"/>
                          <a:ea typeface="Calibri"/>
                        </a:rPr>
                        <a:t>Reflective piece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dirty="0">
                          <a:latin typeface="Arial"/>
                          <a:ea typeface="Calibri"/>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383">
                <a:tc>
                  <a:txBody>
                    <a:bodyPr/>
                    <a:lstStyle/>
                    <a:p>
                      <a:pPr indent="-226695" algn="l">
                        <a:lnSpc>
                          <a:spcPct val="100000"/>
                        </a:lnSpc>
                        <a:spcAft>
                          <a:spcPts val="0"/>
                        </a:spcAft>
                      </a:pPr>
                      <a:r>
                        <a:rPr lang="en-IE" sz="2000">
                          <a:latin typeface="Arial"/>
                          <a:ea typeface="Calibri"/>
                        </a:rPr>
                        <a:t>Final report and group wiki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a:latin typeface="Arial"/>
                          <a:ea typeface="Calibri"/>
                        </a:rPr>
                        <a:t>Group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dirty="0">
                          <a:latin typeface="Arial"/>
                          <a:ea typeface="Calibri"/>
                        </a:rPr>
                        <a:t>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383">
                <a:tc>
                  <a:txBody>
                    <a:bodyPr/>
                    <a:lstStyle/>
                    <a:p>
                      <a:pPr indent="-226695" algn="l">
                        <a:lnSpc>
                          <a:spcPct val="100000"/>
                        </a:lnSpc>
                        <a:spcAft>
                          <a:spcPts val="0"/>
                        </a:spcAft>
                      </a:pPr>
                      <a:r>
                        <a:rPr lang="en-IE" sz="2000">
                          <a:latin typeface="Arial"/>
                          <a:ea typeface="Calibri"/>
                        </a:rPr>
                        <a:t>Presentation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a:latin typeface="Arial"/>
                          <a:ea typeface="Calibri"/>
                        </a:rPr>
                        <a:t>Group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0000"/>
                        </a:lnSpc>
                        <a:spcAft>
                          <a:spcPts val="0"/>
                        </a:spcAft>
                      </a:pPr>
                      <a:r>
                        <a:rPr lang="en-IE" sz="2000" dirty="0">
                          <a:latin typeface="Arial"/>
                          <a:ea typeface="Calibri"/>
                        </a:rPr>
                        <a:t>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032" y="-27384"/>
            <a:ext cx="7772400" cy="1143000"/>
          </a:xfrm>
        </p:spPr>
        <p:txBody>
          <a:bodyPr/>
          <a:lstStyle/>
          <a:p>
            <a:r>
              <a:rPr lang="en-IE" dirty="0" smtClean="0"/>
              <a:t>Introduction to Project</a:t>
            </a:r>
            <a:endParaRPr lang="en-IE" dirty="0"/>
          </a:p>
        </p:txBody>
      </p:sp>
      <p:sp>
        <p:nvSpPr>
          <p:cNvPr id="27649" name="Rectangle 1"/>
          <p:cNvSpPr>
            <a:spLocks noChangeArrowheads="1"/>
          </p:cNvSpPr>
          <p:nvPr/>
        </p:nvSpPr>
        <p:spPr bwMode="auto">
          <a:xfrm>
            <a:off x="323528" y="836712"/>
            <a:ext cx="8496944"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80000" marR="0" lvl="0" indent="-18000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a:ln>
                  <a:noFill/>
                </a:ln>
                <a:solidFill>
                  <a:schemeClr val="tx1"/>
                </a:solidFill>
                <a:effectLst/>
                <a:latin typeface="Arial" pitchFamily="34" charset="0"/>
                <a:ea typeface="Calibri" pitchFamily="34" charset="0"/>
              </a:rPr>
              <a:t>Development of remediation strategies for a polluted water pond</a:t>
            </a:r>
          </a:p>
          <a:p>
            <a:pPr marL="180000" marR="0" lvl="0" indent="-18000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a:ln>
                  <a:noFill/>
                </a:ln>
                <a:solidFill>
                  <a:schemeClr val="tx1"/>
                </a:solidFill>
                <a:effectLst/>
                <a:latin typeface="Arial" pitchFamily="34" charset="0"/>
                <a:ea typeface="Calibri" pitchFamily="34" charset="0"/>
              </a:rPr>
              <a:t>Based on real media reports</a:t>
            </a:r>
          </a:p>
          <a:p>
            <a:pPr marL="180000" marR="0" lvl="0" indent="-1800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bmk="">
                <a:ln>
                  <a:noFill/>
                </a:ln>
                <a:solidFill>
                  <a:schemeClr val="tx1"/>
                </a:solidFill>
                <a:effectLst/>
                <a:latin typeface="Arial" pitchFamily="34" charset="0"/>
                <a:ea typeface="Calibri" pitchFamily="34" charset="0"/>
              </a:rPr>
              <a:t>You act as scientific consultants reporting to local County Scientific Officer. </a:t>
            </a:r>
          </a:p>
          <a:p>
            <a:pPr marL="180000" marR="0" lvl="0" indent="-1800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bmk="">
                <a:ln>
                  <a:noFill/>
                </a:ln>
                <a:solidFill>
                  <a:schemeClr val="tx1"/>
                </a:solidFill>
                <a:effectLst/>
                <a:latin typeface="Arial" pitchFamily="34" charset="0"/>
                <a:ea typeface="Calibri" pitchFamily="34" charset="0"/>
              </a:rPr>
              <a:t>Brief is outlined in a letter from the council. </a:t>
            </a:r>
          </a:p>
          <a:p>
            <a:pPr marL="180000" marR="0" lvl="0" indent="-1800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bmk="">
                <a:ln>
                  <a:noFill/>
                </a:ln>
                <a:solidFill>
                  <a:schemeClr val="tx1"/>
                </a:solidFill>
                <a:effectLst/>
                <a:latin typeface="Arial" pitchFamily="34" charset="0"/>
                <a:ea typeface="Calibri" pitchFamily="34" charset="0"/>
              </a:rPr>
              <a:t>You are required to: </a:t>
            </a:r>
          </a:p>
          <a:p>
            <a:pPr marL="637200" lvl="1" indent="-180000" algn="just" eaLnBrk="0" hangingPunct="0">
              <a:buFont typeface="Arial" pitchFamily="34" charset="0"/>
              <a:buChar char="•"/>
            </a:pPr>
            <a:r>
              <a:rPr kumimoji="0" lang="en-IE" altLang="zh-CN" sz="1800" b="0" i="0" u="none" strike="noStrike" cap="none" normalizeH="0" baseline="0" dirty="0" smtClean="0" bmk="">
                <a:ln>
                  <a:noFill/>
                </a:ln>
                <a:solidFill>
                  <a:schemeClr val="tx1"/>
                </a:solidFill>
                <a:effectLst/>
                <a:latin typeface="Arial" pitchFamily="34" charset="0"/>
                <a:ea typeface="Calibri" pitchFamily="34" charset="0"/>
              </a:rPr>
              <a:t>validate a method for quantifying the amount of malachite green in a sample </a:t>
            </a:r>
          </a:p>
          <a:p>
            <a:pPr marL="637200" lvl="1" indent="-180000" algn="just" eaLnBrk="0" hangingPunct="0">
              <a:buFont typeface="Arial" pitchFamily="34" charset="0"/>
              <a:buChar char="•"/>
            </a:pPr>
            <a:r>
              <a:rPr kumimoji="0" lang="en-IE" altLang="zh-CN" sz="1800" b="0" i="0" u="none" strike="noStrike" cap="none" normalizeH="0" baseline="0" dirty="0" smtClean="0" bmk="">
                <a:ln>
                  <a:noFill/>
                </a:ln>
                <a:solidFill>
                  <a:schemeClr val="tx1"/>
                </a:solidFill>
                <a:effectLst/>
                <a:latin typeface="Arial" pitchFamily="34" charset="0"/>
                <a:ea typeface="Calibri" pitchFamily="34" charset="0"/>
              </a:rPr>
              <a:t>develop methods for removal of malachite green from water </a:t>
            </a:r>
          </a:p>
          <a:p>
            <a:pPr marL="180000" marR="0" lvl="0" indent="-1800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bmk="">
                <a:ln>
                  <a:noFill/>
                </a:ln>
                <a:solidFill>
                  <a:schemeClr val="tx1"/>
                </a:solidFill>
                <a:effectLst/>
                <a:latin typeface="Arial" pitchFamily="34" charset="0"/>
                <a:ea typeface="Calibri" pitchFamily="34" charset="0"/>
              </a:rPr>
              <a:t>To do this, you need to devise and run several laboratory experiments,</a:t>
            </a:r>
            <a:r>
              <a:rPr kumimoji="0" lang="en-IE" altLang="zh-CN" sz="1800" b="0" i="0" u="none" strike="noStrike" cap="none" normalizeH="0" dirty="0" smtClean="0" bmk="">
                <a:ln>
                  <a:noFill/>
                </a:ln>
                <a:solidFill>
                  <a:schemeClr val="tx1"/>
                </a:solidFill>
                <a:effectLst/>
                <a:latin typeface="Arial" pitchFamily="34" charset="0"/>
                <a:ea typeface="Calibri" pitchFamily="34" charset="0"/>
              </a:rPr>
              <a:t> </a:t>
            </a:r>
            <a:r>
              <a:rPr kumimoji="0" lang="en-IE" altLang="zh-CN" sz="1800" b="0" i="0" u="none" strike="noStrike" cap="none" normalizeH="0" baseline="0" dirty="0" smtClean="0" bmk="_Toc320021898">
                <a:ln>
                  <a:noFill/>
                </a:ln>
                <a:solidFill>
                  <a:schemeClr val="tx1"/>
                </a:solidFill>
                <a:effectLst/>
                <a:latin typeface="Arial" pitchFamily="34" charset="0"/>
                <a:ea typeface="Calibri" pitchFamily="34" charset="0"/>
              </a:rPr>
              <a:t>including: </a:t>
            </a:r>
            <a:endParaRPr kumimoji="0" lang="en-IE" altLang="zh-CN" sz="1600" b="0" i="0" u="none" strike="noStrike" cap="none" normalizeH="0" baseline="0" dirty="0" smtClean="0" bmk="_Toc320021898">
              <a:ln>
                <a:noFill/>
              </a:ln>
              <a:solidFill>
                <a:schemeClr val="tx1"/>
              </a:solidFill>
              <a:effectLst/>
              <a:latin typeface="Arial" pitchFamily="34" charset="0"/>
            </a:endParaRPr>
          </a:p>
          <a:p>
            <a:pPr marL="637200" lvl="1" indent="-180000" algn="just" eaLnBrk="0" hangingPunct="0">
              <a:buFontTx/>
              <a:buChar char="•"/>
            </a:pPr>
            <a:r>
              <a:rPr kumimoji="0" lang="en-IE" altLang="zh-CN" sz="1800" b="0" i="0" u="none" strike="noStrike" cap="none" normalizeH="0" baseline="0" dirty="0" smtClean="0" bmk="_Toc320021898">
                <a:ln>
                  <a:noFill/>
                </a:ln>
                <a:solidFill>
                  <a:schemeClr val="tx1"/>
                </a:solidFill>
                <a:effectLst/>
                <a:latin typeface="Arial" pitchFamily="34" charset="0"/>
                <a:ea typeface="Calibri" pitchFamily="34" charset="0"/>
              </a:rPr>
              <a:t>Absorption spectroscopy to quantify the amount of malachite green present in the sample.</a:t>
            </a:r>
            <a:endParaRPr kumimoji="0" lang="en-IE" altLang="zh-CN" sz="1600" b="0" i="0" u="none" strike="noStrike" cap="none" normalizeH="0" baseline="0" dirty="0" smtClean="0" bmk="_Toc320021898">
              <a:ln>
                <a:noFill/>
              </a:ln>
              <a:solidFill>
                <a:schemeClr val="tx1"/>
              </a:solidFill>
              <a:effectLst/>
              <a:latin typeface="Arial" pitchFamily="34" charset="0"/>
            </a:endParaRPr>
          </a:p>
          <a:p>
            <a:pPr marL="637200" lvl="1" indent="-180000" algn="just" eaLnBrk="0" hangingPunct="0">
              <a:buFontTx/>
              <a:buChar char="•"/>
            </a:pPr>
            <a:r>
              <a:rPr kumimoji="0" lang="en-IE" altLang="zh-CN" sz="1800" b="0" i="0" u="none" strike="noStrike" cap="none" normalizeH="0" baseline="0" dirty="0" smtClean="0" bmk="_Toc320021898">
                <a:ln>
                  <a:noFill/>
                </a:ln>
                <a:solidFill>
                  <a:schemeClr val="tx1"/>
                </a:solidFill>
                <a:effectLst/>
                <a:latin typeface="Arial" pitchFamily="34" charset="0"/>
                <a:ea typeface="Calibri" pitchFamily="34" charset="0"/>
              </a:rPr>
              <a:t>Development and trialling of adsorption experiments for removal of malachite green from water.</a:t>
            </a:r>
            <a:endParaRPr kumimoji="0" lang="en-IE" altLang="zh-CN" sz="1600" b="0" i="0" u="none" strike="noStrike" cap="none" normalizeH="0" baseline="0" dirty="0" smtClean="0" bmk="_Toc320021898">
              <a:ln>
                <a:noFill/>
              </a:ln>
              <a:solidFill>
                <a:schemeClr val="tx1"/>
              </a:solidFill>
              <a:effectLst/>
              <a:latin typeface="Arial" pitchFamily="34" charset="0"/>
            </a:endParaRPr>
          </a:p>
          <a:p>
            <a:pPr marL="637200" lvl="1" indent="-180000" algn="just" eaLnBrk="0" hangingPunct="0">
              <a:buFontTx/>
              <a:buChar char="•"/>
            </a:pPr>
            <a:r>
              <a:rPr kumimoji="0" lang="en-IE" altLang="zh-CN" sz="1800" b="0" i="0" u="none" strike="noStrike" cap="none" normalizeH="0" baseline="0" dirty="0" smtClean="0" bmk="_Toc320021898">
                <a:ln>
                  <a:noFill/>
                </a:ln>
                <a:solidFill>
                  <a:schemeClr val="tx1"/>
                </a:solidFill>
                <a:effectLst/>
                <a:latin typeface="Arial" pitchFamily="34" charset="0"/>
                <a:ea typeface="Calibri" pitchFamily="34" charset="0"/>
              </a:rPr>
              <a:t>Development and trialling of </a:t>
            </a:r>
            <a:r>
              <a:rPr kumimoji="0" lang="en-IE" altLang="zh-CN" sz="1800" b="0" i="0" u="none" strike="noStrike" cap="none" normalizeH="0" baseline="0" dirty="0" err="1" smtClean="0" bmk="_Toc320021898">
                <a:ln>
                  <a:noFill/>
                </a:ln>
                <a:solidFill>
                  <a:schemeClr val="tx1"/>
                </a:solidFill>
                <a:effectLst/>
                <a:latin typeface="Arial" pitchFamily="34" charset="0"/>
                <a:ea typeface="Calibri" pitchFamily="34" charset="0"/>
              </a:rPr>
              <a:t>photocatalytic</a:t>
            </a:r>
            <a:r>
              <a:rPr kumimoji="0" lang="en-IE" altLang="zh-CN" sz="1800" b="0" i="0" u="none" strike="noStrike" cap="none" normalizeH="0" baseline="0" dirty="0" smtClean="0" bmk="_Toc320021898">
                <a:ln>
                  <a:noFill/>
                </a:ln>
                <a:solidFill>
                  <a:schemeClr val="tx1"/>
                </a:solidFill>
                <a:effectLst/>
                <a:latin typeface="Arial" pitchFamily="34" charset="0"/>
                <a:ea typeface="Calibri" pitchFamily="34" charset="0"/>
              </a:rPr>
              <a:t> degradation of malachite green. </a:t>
            </a:r>
            <a:endParaRPr kumimoji="0" lang="en-IE" altLang="zh-CN" sz="1600" b="0" i="0" u="none" strike="noStrike" cap="none" normalizeH="0" baseline="0" dirty="0" smtClean="0" bmk="_Toc320021898">
              <a:ln>
                <a:noFill/>
              </a:ln>
              <a:solidFill>
                <a:schemeClr val="tx1"/>
              </a:solidFill>
              <a:effectLst/>
              <a:latin typeface="Arial" pitchFamily="34" charset="0"/>
            </a:endParaRPr>
          </a:p>
          <a:p>
            <a:pPr marL="180000" marR="0" lvl="0" indent="-1800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a:ln>
                  <a:noFill/>
                </a:ln>
                <a:solidFill>
                  <a:schemeClr val="tx1"/>
                </a:solidFill>
                <a:effectLst/>
                <a:latin typeface="Arial" pitchFamily="34" charset="0"/>
                <a:ea typeface="Calibri" pitchFamily="34" charset="0"/>
              </a:rPr>
              <a:t>Work should be logged in a laboratory notebook.</a:t>
            </a:r>
          </a:p>
          <a:p>
            <a:pPr marL="180000" lvl="0" indent="-180000" algn="just" eaLnBrk="0" hangingPunct="0">
              <a:buFont typeface="Arial" pitchFamily="34" charset="0"/>
              <a:buChar char="•"/>
            </a:pPr>
            <a:r>
              <a:rPr lang="en-IE" altLang="zh-CN" sz="1800" dirty="0" smtClean="0">
                <a:latin typeface="Arial" pitchFamily="34" charset="0"/>
                <a:ea typeface="Calibri" pitchFamily="34" charset="0"/>
              </a:rPr>
              <a:t>A  report will be</a:t>
            </a:r>
            <a:r>
              <a:rPr kumimoji="0" lang="en-IE" altLang="zh-CN" sz="1800" b="0" i="0" u="none" strike="noStrike" cap="none" normalizeH="0" baseline="0" dirty="0" smtClean="0">
                <a:ln>
                  <a:noFill/>
                </a:ln>
                <a:solidFill>
                  <a:schemeClr val="tx1"/>
                </a:solidFill>
                <a:effectLst/>
                <a:latin typeface="Arial" pitchFamily="34" charset="0"/>
                <a:ea typeface="Calibri" pitchFamily="34" charset="0"/>
              </a:rPr>
              <a:t> compiled on an on-going basis  on a </a:t>
            </a:r>
            <a:r>
              <a:rPr lang="en-IE" altLang="zh-CN" sz="1800" dirty="0" smtClean="0">
                <a:latin typeface="Arial" pitchFamily="34" charset="0"/>
                <a:ea typeface="Calibri" pitchFamily="34" charset="0"/>
              </a:rPr>
              <a:t>group wiki.</a:t>
            </a:r>
            <a:endParaRPr kumimoji="0" lang="en-IE" altLang="zh-CN" sz="1800" b="0" i="0" u="none" strike="noStrike" cap="none" normalizeH="0" baseline="0" dirty="0" smtClean="0">
              <a:ln>
                <a:noFill/>
              </a:ln>
              <a:solidFill>
                <a:schemeClr val="tx1"/>
              </a:solidFill>
              <a:effectLst/>
              <a:latin typeface="Arial" pitchFamily="34" charset="0"/>
              <a:ea typeface="Calibri" pitchFamily="34" charset="0"/>
            </a:endParaRPr>
          </a:p>
          <a:p>
            <a:pPr marL="180000" marR="0" lvl="0" indent="-18000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IE" altLang="zh-CN" sz="1800" b="0" i="0" u="none" strike="noStrike" cap="none" normalizeH="0" baseline="0" dirty="0" smtClean="0">
                <a:ln>
                  <a:noFill/>
                </a:ln>
                <a:solidFill>
                  <a:schemeClr val="tx1"/>
                </a:solidFill>
                <a:effectLst/>
                <a:latin typeface="Arial" pitchFamily="34" charset="0"/>
                <a:ea typeface="Calibri" pitchFamily="34" charset="0"/>
              </a:rPr>
              <a:t>A final presentation will cover the experiments you conducted and your recommendations to the County Scientific Officer.</a:t>
            </a:r>
            <a:endParaRPr kumimoji="0" lang="en-IE" altLang="zh-CN" sz="4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8640"/>
            <a:ext cx="7772400" cy="1143000"/>
          </a:xfrm>
        </p:spPr>
        <p:txBody>
          <a:bodyPr/>
          <a:lstStyle/>
          <a:p>
            <a:pPr algn="l"/>
            <a:r>
              <a:rPr lang="en-IE" dirty="0" smtClean="0"/>
              <a:t>Briefing Letter</a:t>
            </a:r>
            <a:endParaRPr lang="en-IE" dirty="0"/>
          </a:p>
        </p:txBody>
      </p:sp>
      <p:pic>
        <p:nvPicPr>
          <p:cNvPr id="26625" name="Picture 1"/>
          <p:cNvPicPr>
            <a:picLocks noChangeAspect="1" noChangeArrowheads="1"/>
          </p:cNvPicPr>
          <p:nvPr/>
        </p:nvPicPr>
        <p:blipFill>
          <a:blip r:embed="rId3" cstate="print"/>
          <a:srcRect/>
          <a:stretch>
            <a:fillRect/>
          </a:stretch>
        </p:blipFill>
        <p:spPr bwMode="auto">
          <a:xfrm>
            <a:off x="3851920" y="120263"/>
            <a:ext cx="4824536" cy="6676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260648"/>
            <a:ext cx="7715304" cy="461665"/>
          </a:xfrm>
          <a:prstGeom prst="rect">
            <a:avLst/>
          </a:prstGeom>
          <a:noFill/>
        </p:spPr>
        <p:txBody>
          <a:bodyPr wrap="square" rtlCol="0">
            <a:spAutoFit/>
          </a:bodyPr>
          <a:lstStyle/>
          <a:p>
            <a:pPr eaLnBrk="0" hangingPunct="0"/>
            <a:r>
              <a:rPr lang="en-IE" b="1" dirty="0" smtClean="0">
                <a:solidFill>
                  <a:srgbClr val="000000"/>
                </a:solidFill>
                <a:latin typeface="Arial" charset="0"/>
              </a:rPr>
              <a:t>Tools to help you: Using a wiki</a:t>
            </a:r>
            <a:endParaRPr lang="en-IE" b="1" dirty="0">
              <a:solidFill>
                <a:srgbClr val="000000"/>
              </a:solidFill>
              <a:latin typeface="Arial" charset="0"/>
            </a:endParaRPr>
          </a:p>
        </p:txBody>
      </p:sp>
      <p:sp>
        <p:nvSpPr>
          <p:cNvPr id="9" name="TextBox 8"/>
          <p:cNvSpPr txBox="1"/>
          <p:nvPr/>
        </p:nvSpPr>
        <p:spPr>
          <a:xfrm>
            <a:off x="611560" y="1124744"/>
            <a:ext cx="8003336" cy="4385816"/>
          </a:xfrm>
          <a:prstGeom prst="rect">
            <a:avLst/>
          </a:prstGeom>
          <a:noFill/>
        </p:spPr>
        <p:txBody>
          <a:bodyPr wrap="square" rtlCol="0">
            <a:spAutoFit/>
          </a:bodyPr>
          <a:lstStyle/>
          <a:p>
            <a:pPr marL="180000" indent="-180000" algn="just" eaLnBrk="0" hangingPunct="0">
              <a:spcAft>
                <a:spcPts val="600"/>
              </a:spcAft>
              <a:buFont typeface="Arial" pitchFamily="34" charset="0"/>
              <a:buChar char="•"/>
            </a:pPr>
            <a:r>
              <a:rPr lang="en-GB" dirty="0" smtClean="0">
                <a:solidFill>
                  <a:srgbClr val="000000"/>
                </a:solidFill>
                <a:latin typeface="Arial" charset="0"/>
              </a:rPr>
              <a:t>Each group will have their own wiki to allow effective collaboration. Guidelines on how to use a wiki are provided in the appendix of your guide and should be consulted. </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You will add information to the wiki and your group will need to meet face to face between workshops.</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At the end of the module, you will have the option to present your final team report directly from your wiki as an alternative to do PowerPoint presentation.</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Your tutor must have your email address by the end of Workshop 1 to allow you to start using it.</a:t>
            </a:r>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AUNCHINNEWWINDOW" val="0"/>
  <p:tag name="LASTPUBLISHED" val="C:\Documents and Settings\Administrator\My Documents\My Articulate Projects\RSC formatted\Carbon Nanomaterials\player.html"/>
  <p:tag name="ARTICULATE_PROJECT_OPEN" val="0"/>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5823</TotalTime>
  <Words>1996</Words>
  <Application>Microsoft Office PowerPoint</Application>
  <PresentationFormat>On-screen Show (4:3)</PresentationFormat>
  <Paragraphs>232</Paragraphs>
  <Slides>22</Slides>
  <Notes>14</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Default Design</vt:lpstr>
      <vt:lpstr>3_Blank Presentation</vt:lpstr>
      <vt:lpstr>Pollutant, Detection and Remediation  Workshop 1:  Module Induction  </vt:lpstr>
      <vt:lpstr>Module Overview</vt:lpstr>
      <vt:lpstr>Learning Outcomes</vt:lpstr>
      <vt:lpstr>Slide 4</vt:lpstr>
      <vt:lpstr>Slide 5</vt:lpstr>
      <vt:lpstr>Assessment of Module</vt:lpstr>
      <vt:lpstr>Introduction to Project</vt:lpstr>
      <vt:lpstr>Briefing Letter</vt:lpstr>
      <vt:lpstr>Slide 9</vt:lpstr>
      <vt:lpstr>Slide 10</vt:lpstr>
      <vt:lpstr>Slide 11</vt:lpstr>
      <vt:lpstr>Slide 12</vt:lpstr>
      <vt:lpstr>Tools to help you:  Information Retrieval And Library Resources</vt:lpstr>
      <vt:lpstr>Tools to help you: Oral Presentations</vt:lpstr>
      <vt:lpstr>Slide 15</vt:lpstr>
      <vt:lpstr>Structure of Presentation</vt:lpstr>
      <vt:lpstr>Plagiarism </vt:lpstr>
      <vt:lpstr>Getting Started in Your Group</vt:lpstr>
      <vt:lpstr>Getting Started in Your Group</vt:lpstr>
      <vt:lpstr>Preparing Laboratory Procedures</vt:lpstr>
      <vt:lpstr>Keeping a Laboratory Notebook</vt:lpstr>
      <vt:lpstr>Tasks to Complete Before Session 2 </vt:lpstr>
    </vt:vector>
  </TitlesOfParts>
  <Company>dit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Chemistry</dc:title>
  <dc:creator>mseery</dc:creator>
  <cp:lastModifiedBy>DIT</cp:lastModifiedBy>
  <cp:revision>222</cp:revision>
  <dcterms:created xsi:type="dcterms:W3CDTF">2004-11-22T12:30:44Z</dcterms:created>
  <dcterms:modified xsi:type="dcterms:W3CDTF">2012-06-11T15:40:00Z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929D42FC-BFDF-4B54-9CC1-809E1C906EB0</vt:lpwstr>
  </property>
  <property fmtid="{D5CDD505-2E9C-101B-9397-08002B2CF9AE}" pid="3" name="ArticulatePath">
    <vt:lpwstr>environmental_Workshop 1 tutor presentation</vt:lpwstr>
  </property>
</Properties>
</file>