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94" autoAdjust="0"/>
    <p:restoredTop sz="84949" autoAdjust="0"/>
  </p:normalViewPr>
  <p:slideViewPr>
    <p:cSldViewPr snapToGrid="0" snapToObjects="1">
      <p:cViewPr varScale="1">
        <p:scale>
          <a:sx n="78" d="100"/>
          <a:sy n="78" d="100"/>
        </p:scale>
        <p:origin x="2316" y="13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04/08/2021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pollution in the atmosphere.</a:t>
            </a:r>
            <a:endParaRPr lang="en-GB"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111281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pollution in the atmosphere.</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The lead compounds given off in exhaust fumes caused mental health problems in people living near roads.</a:t>
            </a:r>
          </a:p>
          <a:p>
            <a:pPr marL="228600" indent="-228600">
              <a:buAutoNum type="arabicPeriod"/>
            </a:pPr>
            <a:r>
              <a:rPr lang="en-GB" sz="1200" baseline="0" dirty="0">
                <a:solidFill>
                  <a:schemeClr val="tx1"/>
                </a:solidFill>
                <a:latin typeface="+mn-lt"/>
              </a:rPr>
              <a:t>Coarse particles (PM10). Accept particulates.</a:t>
            </a:r>
          </a:p>
          <a:p>
            <a:pPr marL="228600" indent="-228600">
              <a:buAutoNum type="arabicPeriod"/>
            </a:pPr>
            <a:r>
              <a:rPr lang="en-GB" sz="1200" baseline="0" dirty="0">
                <a:solidFill>
                  <a:schemeClr val="tx1"/>
                </a:solidFill>
                <a:latin typeface="+mn-lt"/>
              </a:rPr>
              <a:t>Different isotopes of the same element have the same electronic structure.</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434170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fwExf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fwExf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568712" y="-444137"/>
            <a:ext cx="4907450" cy="1973632"/>
          </a:xfrm>
        </p:spPr>
        <p:txBody>
          <a:bodyPr>
            <a:normAutofit/>
          </a:bodyPr>
          <a:lstStyle/>
          <a:p>
            <a:r>
              <a:rPr lang="en-GB" sz="2800" dirty="0"/>
              <a:t>Lead from petrol is still poisoning London’s air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568712" y="1059404"/>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rsc.li/3fwExfH</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1362911"/>
            <a:ext cx="4973141" cy="421668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a:t>40% of the lead in London’s air comes from leaded petrol that fuelled cars more than half a century ago. Tetraethyl lead was used as a fuel additive. This lead was emitted from cars’ exhausts, causing atmospheric lead pollution. High lead levels can cause memory loss and a decrease in cognitive function.</a:t>
            </a:r>
          </a:p>
          <a:p>
            <a:r>
              <a:rPr lang="en-GB" sz="1700" dirty="0"/>
              <a:t>Leaded petrol was banned in 1999. Lead emissions have dropped below the legal limit, </a:t>
            </a:r>
            <a:br>
              <a:rPr lang="en-GB" sz="1700" dirty="0"/>
            </a:br>
            <a:r>
              <a:rPr lang="en-GB" sz="1700" dirty="0"/>
              <a:t>but there’s still more lead in the air than the natural background level. Lead emitted by cars in the 1960s and 70s has stuck around in road dust. Scientists can tell this lead came from petrol, because the lead used in tetraethyl lead has </a:t>
            </a:r>
            <a:br>
              <a:rPr lang="en-GB" sz="1700" dirty="0"/>
            </a:br>
            <a:r>
              <a:rPr lang="en-GB" sz="1700" dirty="0"/>
              <a:t>a different composition of lead isotopes to that from coal.</a:t>
            </a:r>
          </a:p>
        </p:txBody>
      </p:sp>
      <p:pic>
        <p:nvPicPr>
          <p:cNvPr id="6" name="Picture 5" descr="A group of cars on a road&#10;&#10;Description automatically generated with low confidence">
            <a:extLst>
              <a:ext uri="{FF2B5EF4-FFF2-40B4-BE49-F238E27FC236}">
                <a16:creationId xmlns:a16="http://schemas.microsoft.com/office/drawing/2014/main" id="{7AFEC174-9CDF-4860-B6D5-5794F94059A7}"/>
              </a:ext>
            </a:extLst>
          </p:cNvPr>
          <p:cNvPicPr>
            <a:picLocks noChangeAspect="1"/>
          </p:cNvPicPr>
          <p:nvPr/>
        </p:nvPicPr>
        <p:blipFill>
          <a:blip r:embed="rId5"/>
          <a:stretch>
            <a:fillRect/>
          </a:stretch>
        </p:blipFill>
        <p:spPr>
          <a:xfrm>
            <a:off x="5526845" y="131856"/>
            <a:ext cx="3446754" cy="2297836"/>
          </a:xfrm>
          <a:prstGeom prst="rect">
            <a:avLst/>
          </a:prstGeom>
        </p:spPr>
      </p:pic>
      <p:sp>
        <p:nvSpPr>
          <p:cNvPr id="11" name="TextBox 10">
            <a:extLst>
              <a:ext uri="{FF2B5EF4-FFF2-40B4-BE49-F238E27FC236}">
                <a16:creationId xmlns:a16="http://schemas.microsoft.com/office/drawing/2014/main" id="{E74F4ED1-9E7B-4CB9-BB06-67DC81F32CBE}"/>
              </a:ext>
            </a:extLst>
          </p:cNvPr>
          <p:cNvSpPr txBox="1"/>
          <p:nvPr/>
        </p:nvSpPr>
        <p:spPr>
          <a:xfrm rot="16200000">
            <a:off x="8359645" y="1730517"/>
            <a:ext cx="1369286" cy="215444"/>
          </a:xfrm>
          <a:prstGeom prst="rect">
            <a:avLst/>
          </a:prstGeom>
          <a:noFill/>
        </p:spPr>
        <p:txBody>
          <a:bodyPr wrap="none" rtlCol="0">
            <a:spAutoFit/>
          </a:bodyPr>
          <a:lstStyle/>
          <a:p>
            <a:r>
              <a:rPr lang="en-GB" sz="800" b="0" i="0" dirty="0">
                <a:solidFill>
                  <a:srgbClr val="172B4D"/>
                </a:solidFill>
                <a:effectLst/>
                <a:latin typeface="-apple-system"/>
              </a:rPr>
              <a:t>© </a:t>
            </a:r>
            <a:r>
              <a:rPr lang="en-GB" sz="800" b="0" i="0" dirty="0" err="1">
                <a:solidFill>
                  <a:srgbClr val="172B4D"/>
                </a:solidFill>
                <a:effectLst/>
                <a:latin typeface="-apple-system"/>
              </a:rPr>
              <a:t>MagicBones</a:t>
            </a:r>
            <a:r>
              <a:rPr lang="en-GB" sz="800" b="0" i="0" dirty="0">
                <a:solidFill>
                  <a:srgbClr val="172B4D"/>
                </a:solidFill>
                <a:effectLst/>
                <a:latin typeface="-apple-system"/>
              </a:rPr>
              <a:t>/Shutterstock</a:t>
            </a:r>
            <a:endParaRPr lang="en-GB" sz="800" dirty="0"/>
          </a:p>
        </p:txBody>
      </p:sp>
    </p:spTree>
    <p:extLst>
      <p:ext uri="{BB962C8B-B14F-4D97-AF65-F5344CB8AC3E}">
        <p14:creationId xmlns:p14="http://schemas.microsoft.com/office/powerpoint/2010/main" val="3830156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568712" y="-444137"/>
            <a:ext cx="4907450" cy="1973632"/>
          </a:xfrm>
        </p:spPr>
        <p:txBody>
          <a:bodyPr>
            <a:normAutofit/>
          </a:bodyPr>
          <a:lstStyle/>
          <a:p>
            <a:r>
              <a:rPr lang="en-GB" sz="2800" dirty="0"/>
              <a:t>Lead from petrol is still poisoning London’s air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5636242" y="3311397"/>
            <a:ext cx="3378568" cy="2446824"/>
          </a:xfrm>
          <a:prstGeom prst="rect">
            <a:avLst/>
          </a:prstGeom>
          <a:noFill/>
        </p:spPr>
        <p:txBody>
          <a:bodyPr wrap="square" rtlCol="0">
            <a:spAutoFit/>
          </a:bodyPr>
          <a:lstStyle/>
          <a:p>
            <a:pPr marL="342900" indent="-342900">
              <a:buAutoNum type="arabicPeriod"/>
            </a:pPr>
            <a:r>
              <a:rPr lang="en-GB" sz="1700" dirty="0"/>
              <a:t>Explain why leaded petrol was banned in many countries.</a:t>
            </a:r>
          </a:p>
          <a:p>
            <a:pPr marL="342900" indent="-342900">
              <a:buAutoNum type="arabicPeriod"/>
            </a:pPr>
            <a:r>
              <a:rPr lang="en-GB" sz="1700" dirty="0"/>
              <a:t>What is the name for particles the size of dust in the atmosphere?</a:t>
            </a:r>
          </a:p>
          <a:p>
            <a:pPr marL="342900" indent="-342900">
              <a:buAutoNum type="arabicPeriod"/>
            </a:pPr>
            <a:r>
              <a:rPr lang="en-GB" sz="1700" dirty="0"/>
              <a:t>Explain why the different isotopes of lead have the same chemical properties.</a:t>
            </a:r>
          </a:p>
        </p:txBody>
      </p:sp>
      <p:sp>
        <p:nvSpPr>
          <p:cNvPr id="7" name="TextBox 11"/>
          <p:cNvSpPr txBox="1"/>
          <p:nvPr/>
        </p:nvSpPr>
        <p:spPr>
          <a:xfrm>
            <a:off x="568712" y="1059404"/>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rsc.li/3fwExfH</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1362911"/>
            <a:ext cx="4973141" cy="421668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a:t>40% of the lead in London’s air comes from leaded petrol that fuelled cars more than half a century ago. Tetraethyl lead was used as a fuel additive. This lead was emitted from cars’ exhausts, causing atmospheric lead pollution. High lead levels can cause memory loss and a decrease in cognitive function.</a:t>
            </a:r>
          </a:p>
          <a:p>
            <a:r>
              <a:rPr lang="en-GB" sz="1700" dirty="0"/>
              <a:t>Leaded petrol was banned in 1999. Lead emissions have dropped below the legal limit, </a:t>
            </a:r>
            <a:br>
              <a:rPr lang="en-GB" sz="1700" dirty="0"/>
            </a:br>
            <a:r>
              <a:rPr lang="en-GB" sz="1700" dirty="0"/>
              <a:t>but there’s still more lead in the air than the natural background level. Lead emitted by cars in the 1960s and 70s has stuck around in road dust. Scientists can tell this lead came from petrol, because the lead used in tetraethyl lead has </a:t>
            </a:r>
            <a:br>
              <a:rPr lang="en-GB" sz="1700" dirty="0"/>
            </a:br>
            <a:r>
              <a:rPr lang="en-GB" sz="1700" dirty="0"/>
              <a:t>a different composition of lead isotopes to that from coal.</a:t>
            </a:r>
          </a:p>
        </p:txBody>
      </p:sp>
      <p:pic>
        <p:nvPicPr>
          <p:cNvPr id="6" name="Picture 5" descr="A group of cars on a road&#10;&#10;Description automatically generated with low confidence">
            <a:extLst>
              <a:ext uri="{FF2B5EF4-FFF2-40B4-BE49-F238E27FC236}">
                <a16:creationId xmlns:a16="http://schemas.microsoft.com/office/drawing/2014/main" id="{7AFEC174-9CDF-4860-B6D5-5794F94059A7}"/>
              </a:ext>
            </a:extLst>
          </p:cNvPr>
          <p:cNvPicPr>
            <a:picLocks noChangeAspect="1"/>
          </p:cNvPicPr>
          <p:nvPr/>
        </p:nvPicPr>
        <p:blipFill>
          <a:blip r:embed="rId5"/>
          <a:stretch>
            <a:fillRect/>
          </a:stretch>
        </p:blipFill>
        <p:spPr>
          <a:xfrm>
            <a:off x="5526845" y="131856"/>
            <a:ext cx="3446754" cy="2297836"/>
          </a:xfrm>
          <a:prstGeom prst="rect">
            <a:avLst/>
          </a:prstGeom>
        </p:spPr>
      </p:pic>
      <p:sp>
        <p:nvSpPr>
          <p:cNvPr id="11" name="TextBox 10">
            <a:extLst>
              <a:ext uri="{FF2B5EF4-FFF2-40B4-BE49-F238E27FC236}">
                <a16:creationId xmlns:a16="http://schemas.microsoft.com/office/drawing/2014/main" id="{E74F4ED1-9E7B-4CB9-BB06-67DC81F32CBE}"/>
              </a:ext>
            </a:extLst>
          </p:cNvPr>
          <p:cNvSpPr txBox="1"/>
          <p:nvPr/>
        </p:nvSpPr>
        <p:spPr>
          <a:xfrm rot="16200000">
            <a:off x="8359645" y="1730517"/>
            <a:ext cx="1369286" cy="215444"/>
          </a:xfrm>
          <a:prstGeom prst="rect">
            <a:avLst/>
          </a:prstGeom>
          <a:noFill/>
        </p:spPr>
        <p:txBody>
          <a:bodyPr wrap="none" rtlCol="0">
            <a:spAutoFit/>
          </a:bodyPr>
          <a:lstStyle/>
          <a:p>
            <a:r>
              <a:rPr lang="en-GB" sz="800" b="0" i="0" dirty="0">
                <a:solidFill>
                  <a:srgbClr val="172B4D"/>
                </a:solidFill>
                <a:effectLst/>
                <a:latin typeface="-apple-system"/>
              </a:rPr>
              <a:t>© </a:t>
            </a:r>
            <a:r>
              <a:rPr lang="en-GB" sz="800" b="0" i="0" dirty="0" err="1">
                <a:solidFill>
                  <a:srgbClr val="172B4D"/>
                </a:solidFill>
                <a:effectLst/>
                <a:latin typeface="-apple-system"/>
              </a:rPr>
              <a:t>MagicBones</a:t>
            </a:r>
            <a:r>
              <a:rPr lang="en-GB" sz="800" b="0" i="0" dirty="0">
                <a:solidFill>
                  <a:srgbClr val="172B4D"/>
                </a:solidFill>
                <a:effectLst/>
                <a:latin typeface="-apple-system"/>
              </a:rPr>
              <a:t>/Shutterstock</a:t>
            </a:r>
            <a:endParaRPr lang="en-GB" sz="800" dirty="0"/>
          </a:p>
        </p:txBody>
      </p:sp>
    </p:spTree>
    <p:extLst>
      <p:ext uri="{BB962C8B-B14F-4D97-AF65-F5344CB8AC3E}">
        <p14:creationId xmlns:p14="http://schemas.microsoft.com/office/powerpoint/2010/main" val="3559970689"/>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schemas.microsoft.com/office/2006/metadata/properties"/>
    <ds:schemaRef ds:uri="http://www.w3.org/XML/1998/namespace"/>
    <ds:schemaRef ds:uri="27d643f5-4560-4eff-9f48-d0fe6b2bec2d"/>
    <ds:schemaRef ds:uri="http://schemas.microsoft.com/office/2006/documentManagement/types"/>
    <ds:schemaRef ds:uri="http://purl.org/dc/dcmitype/"/>
    <ds:schemaRef ds:uri="http://purl.org/dc/elements/1.1/"/>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1327</TotalTime>
  <Words>459</Words>
  <Application>Microsoft Office PowerPoint</Application>
  <PresentationFormat>On-screen Show (4:3)</PresentationFormat>
  <Paragraphs>24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Lead from petrol is still poisoning London’s air  </vt:lpstr>
      <vt:lpstr>Lead from petrol is still poisoning London’s air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Leaded petrol still poisoning London's air</dc:title>
  <dc:subject>air pollution; leaded petrol; atmsophere; lead isotopes</dc:subject>
  <dc:creator>Neil Goalby</dc:creator>
  <cp:keywords>lead; petrol; pollution; iostopes</cp:keywords>
  <dc:description>From Leaded petrol still poisoning London's air, Education in Chemistry, rsc.li/3fwExfH</dc:description>
  <cp:lastModifiedBy>Lisa Clatworthy</cp:lastModifiedBy>
  <cp:revision>134</cp:revision>
  <dcterms:created xsi:type="dcterms:W3CDTF">2020-04-08T13:50:19Z</dcterms:created>
  <dcterms:modified xsi:type="dcterms:W3CDTF">2021-08-04T14:07:53Z</dcterms:modified>
  <cp:category>air pollution; atmsophere; chemistry; lead; isotopes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