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Lst>
  <p:notesMasterIdLst>
    <p:notesMasterId r:id="rId3"/>
  </p:notesMasterIdLst>
  <p:sldIdLst>
    <p:sldId id="294"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102E"/>
    <a:srgbClr val="E6F1EF"/>
    <a:srgbClr val="006F62"/>
    <a:srgbClr val="EDF6F9"/>
    <a:srgbClr val="48A9C5"/>
    <a:srgbClr val="FAE7EA"/>
    <a:srgbClr val="F7DBE0"/>
    <a:srgbClr val="F4CFD5"/>
    <a:srgbClr val="FF9E1B"/>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998"/>
    <p:restoredTop sz="77008" autoAdjust="0"/>
  </p:normalViewPr>
  <p:slideViewPr>
    <p:cSldViewPr snapToGrid="0" snapToObjects="1">
      <p:cViewPr varScale="1">
        <p:scale>
          <a:sx n="60" d="100"/>
          <a:sy n="60" d="100"/>
        </p:scale>
        <p:origin x="1176" y="36"/>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microsoft.com/office/2018/10/relationships/authors" Target="authors.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39FEE6-68B1-4863-9977-3A95633844E7}" type="datetimeFigureOut">
              <a:rPr lang="en-GB" smtClean="0"/>
              <a:t>25/05/2023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9AEAF9-7482-4645-9523-1778CA73848E}" type="slidenum">
              <a:rPr lang="en-GB" smtClean="0"/>
              <a:t>‹#›</a:t>
            </a:fld>
            <a:endParaRPr lang="en-GB"/>
          </a:p>
        </p:txBody>
      </p:sp>
    </p:spTree>
    <p:extLst>
      <p:ext uri="{BB962C8B-B14F-4D97-AF65-F5344CB8AC3E}">
        <p14:creationId xmlns:p14="http://schemas.microsoft.com/office/powerpoint/2010/main" val="26773481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 summarises a recent article published by </a:t>
            </a:r>
            <a:r>
              <a:rPr lang="en-GB" i="1" dirty="0"/>
              <a:t>Chemistry World</a:t>
            </a:r>
            <a:r>
              <a:rPr lang="en-GB" dirty="0"/>
              <a:t>. Use this as a lesson starter when teaching alloys.</a:t>
            </a:r>
          </a:p>
          <a:p>
            <a:endParaRPr lang="en-GB" dirty="0"/>
          </a:p>
          <a:p>
            <a:r>
              <a:rPr lang="en-GB" dirty="0"/>
              <a:t>Answers</a:t>
            </a:r>
          </a:p>
          <a:p>
            <a:pPr marL="228600" indent="-228600">
              <a:buAutoNum type="arabicPeriod"/>
            </a:pPr>
            <a:r>
              <a:rPr lang="en-GB" baseline="0" dirty="0"/>
              <a:t>An alloy is a mixture of metals. </a:t>
            </a:r>
            <a:endParaRPr lang="en-GB" dirty="0"/>
          </a:p>
          <a:p>
            <a:pPr marL="228600" indent="-228600">
              <a:buAutoNum type="arabicPeriod"/>
            </a:pPr>
            <a:r>
              <a:rPr lang="en-GB" dirty="0"/>
              <a:t>Brass is mainly</a:t>
            </a:r>
            <a:r>
              <a:rPr lang="en-GB" baseline="0" dirty="0"/>
              <a:t> copper and zinc. Bronze is mainly copper and tin.</a:t>
            </a:r>
            <a:endParaRPr lang="en-GB" dirty="0"/>
          </a:p>
          <a:p>
            <a:pPr marL="228600" indent="-228600">
              <a:buAutoNum type="arabicPeriod"/>
            </a:pPr>
            <a:r>
              <a:rPr lang="en-GB" dirty="0"/>
              <a:t>The composition of low</a:t>
            </a:r>
            <a:r>
              <a:rPr lang="en-GB" baseline="0" dirty="0"/>
              <a:t> levels of trace metals are often unique to alloys made from different sources and can act like a fingerprint. The composition of the Benin bronzes is similar to that of the Manillas found in the shipwreck.</a:t>
            </a:r>
            <a:endParaRPr lang="en-GB" dirty="0"/>
          </a:p>
        </p:txBody>
      </p:sp>
      <p:sp>
        <p:nvSpPr>
          <p:cNvPr id="4" name="Slide Number Placeholder 3"/>
          <p:cNvSpPr>
            <a:spLocks noGrp="1"/>
          </p:cNvSpPr>
          <p:nvPr>
            <p:ph type="sldNum" sz="quarter" idx="5"/>
          </p:nvPr>
        </p:nvSpPr>
        <p:spPr/>
        <p:txBody>
          <a:bodyPr/>
          <a:lstStyle/>
          <a:p>
            <a:fld id="{659AEAF9-7482-4645-9523-1778CA73848E}" type="slidenum">
              <a:rPr lang="en-GB" smtClean="0"/>
              <a:t>1</a:t>
            </a:fld>
            <a:endParaRPr lang="en-GB"/>
          </a:p>
        </p:txBody>
      </p:sp>
    </p:spTree>
    <p:extLst>
      <p:ext uri="{BB962C8B-B14F-4D97-AF65-F5344CB8AC3E}">
        <p14:creationId xmlns:p14="http://schemas.microsoft.com/office/powerpoint/2010/main" val="671078817"/>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4-16 years Title, single line, generic photo">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38610100-38BC-194F-9079-8DDE723951FF}"/>
              </a:ext>
            </a:extLst>
          </p:cNvPr>
          <p:cNvPicPr>
            <a:picLocks/>
          </p:cNvPicPr>
          <p:nvPr userDrawn="1"/>
        </p:nvPicPr>
        <p:blipFill>
          <a:blip r:embed="rId2"/>
          <a:stretch>
            <a:fillRect/>
          </a:stretch>
        </p:blipFill>
        <p:spPr>
          <a:xfrm>
            <a:off x="823" y="0"/>
            <a:ext cx="12196800" cy="6856330"/>
          </a:xfrm>
          <a:prstGeom prst="rect">
            <a:avLst/>
          </a:prstGeom>
        </p:spPr>
      </p:pic>
      <p:pic>
        <p:nvPicPr>
          <p:cNvPr id="5" name="Picture 4">
            <a:extLst>
              <a:ext uri="{FF2B5EF4-FFF2-40B4-BE49-F238E27FC236}">
                <a16:creationId xmlns:a16="http://schemas.microsoft.com/office/drawing/2014/main" id="{BBA549A9-FDA4-D149-B497-B5121421C2DF}"/>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2" name="Picture 11">
            <a:extLst>
              <a:ext uri="{FF2B5EF4-FFF2-40B4-BE49-F238E27FC236}">
                <a16:creationId xmlns:a16="http://schemas.microsoft.com/office/drawing/2014/main" id="{4C3C2113-31B6-7F4D-83F0-729A1B46C583}"/>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25" name="Picture 24">
            <a:extLst>
              <a:ext uri="{FF2B5EF4-FFF2-40B4-BE49-F238E27FC236}">
                <a16:creationId xmlns:a16="http://schemas.microsoft.com/office/drawing/2014/main" id="{7AE3D22E-2B57-CE4A-B915-F81A74DD96F1}"/>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27" name="Picture 26">
            <a:extLst>
              <a:ext uri="{FF2B5EF4-FFF2-40B4-BE49-F238E27FC236}">
                <a16:creationId xmlns:a16="http://schemas.microsoft.com/office/drawing/2014/main" id="{E4983CAC-993B-784B-BDEA-00ABFD7B6D78}"/>
              </a:ext>
            </a:extLst>
          </p:cNvPr>
          <p:cNvPicPr>
            <a:picLocks/>
          </p:cNvPicPr>
          <p:nvPr userDrawn="1"/>
        </p:nvPicPr>
        <p:blipFill>
          <a:blip r:embed="rId6"/>
          <a:stretch>
            <a:fillRect/>
          </a:stretch>
        </p:blipFill>
        <p:spPr>
          <a:xfrm>
            <a:off x="4436982" y="0"/>
            <a:ext cx="3195988" cy="2815200"/>
          </a:xfrm>
          <a:prstGeom prst="rect">
            <a:avLst/>
          </a:prstGeom>
        </p:spPr>
      </p:pic>
      <p:sp>
        <p:nvSpPr>
          <p:cNvPr id="15" name="Title 1">
            <a:extLst>
              <a:ext uri="{FF2B5EF4-FFF2-40B4-BE49-F238E27FC236}">
                <a16:creationId xmlns:a16="http://schemas.microsoft.com/office/drawing/2014/main" id="{8E12F9B7-525F-0A4B-9E77-89C192EAFCBE}"/>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16" name="Subtitle 2">
            <a:extLst>
              <a:ext uri="{FF2B5EF4-FFF2-40B4-BE49-F238E27FC236}">
                <a16:creationId xmlns:a16="http://schemas.microsoft.com/office/drawing/2014/main" id="{4B3093CA-596C-304F-86CF-A159FB36541B}"/>
              </a:ext>
            </a:extLst>
          </p:cNvPr>
          <p:cNvSpPr>
            <a:spLocks noGrp="1"/>
          </p:cNvSpPr>
          <p:nvPr>
            <p:ph type="subTitle" idx="1" hasCustomPrompt="1"/>
          </p:nvPr>
        </p:nvSpPr>
        <p:spPr>
          <a:xfrm>
            <a:off x="540000" y="1980000"/>
            <a:ext cx="5220000" cy="713843"/>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Single line title</a:t>
            </a:r>
            <a:endParaRPr lang="en-US" dirty="0"/>
          </a:p>
        </p:txBody>
      </p:sp>
      <p:pic>
        <p:nvPicPr>
          <p:cNvPr id="17" name="Picture 16">
            <a:extLst>
              <a:ext uri="{FF2B5EF4-FFF2-40B4-BE49-F238E27FC236}">
                <a16:creationId xmlns:a16="http://schemas.microsoft.com/office/drawing/2014/main" id="{C921A4C6-5661-3A4E-8B85-9900DC479D2E}"/>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18" name="Picture 17">
            <a:extLst>
              <a:ext uri="{FF2B5EF4-FFF2-40B4-BE49-F238E27FC236}">
                <a16:creationId xmlns:a16="http://schemas.microsoft.com/office/drawing/2014/main" id="{CE05D642-4592-B14D-98B6-B60260A6476A}"/>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3" name="Title 1">
            <a:extLst>
              <a:ext uri="{FF2B5EF4-FFF2-40B4-BE49-F238E27FC236}">
                <a16:creationId xmlns:a16="http://schemas.microsoft.com/office/drawing/2014/main" id="{A5BB0AE8-6DC8-9941-9AD4-FAD7BFF45B99}"/>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4170965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smaller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D6356E9-83DB-3846-875C-C5E5EC7EAC3A}"/>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7" name="Title 1">
            <a:extLst>
              <a:ext uri="{FF2B5EF4-FFF2-40B4-BE49-F238E27FC236}">
                <a16:creationId xmlns:a16="http://schemas.microsoft.com/office/drawing/2014/main" id="{13FA7FB9-7137-9A45-867D-BCE63D3F8DC1}"/>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Acknowledgements</a:t>
            </a:r>
            <a:endParaRPr lang="en-US" dirty="0"/>
          </a:p>
        </p:txBody>
      </p:sp>
      <p:sp>
        <p:nvSpPr>
          <p:cNvPr id="8" name="Rectangle 7">
            <a:extLst>
              <a:ext uri="{FF2B5EF4-FFF2-40B4-BE49-F238E27FC236}">
                <a16:creationId xmlns:a16="http://schemas.microsoft.com/office/drawing/2014/main" id="{8BA6B8E1-696C-5E4F-9D45-7AC232FB1B3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72D3B23A-8279-7E4D-B704-7EA3436F9DC4}"/>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0" name="Picture 9">
            <a:extLst>
              <a:ext uri="{FF2B5EF4-FFF2-40B4-BE49-F238E27FC236}">
                <a16:creationId xmlns:a16="http://schemas.microsoft.com/office/drawing/2014/main" id="{9A2D1C70-0A69-9541-B558-61D09370CE80}"/>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2" name="Content Placeholder 2">
            <a:extLst>
              <a:ext uri="{FF2B5EF4-FFF2-40B4-BE49-F238E27FC236}">
                <a16:creationId xmlns:a16="http://schemas.microsoft.com/office/drawing/2014/main" id="{4E92CBCD-F514-E94A-B0E6-0F1674066114}"/>
              </a:ext>
            </a:extLst>
          </p:cNvPr>
          <p:cNvSpPr>
            <a:spLocks noGrp="1"/>
          </p:cNvSpPr>
          <p:nvPr>
            <p:ph idx="1" hasCustomPrompt="1"/>
          </p:nvPr>
        </p:nvSpPr>
        <p:spPr>
          <a:xfrm>
            <a:off x="540000" y="1260000"/>
            <a:ext cx="10080000" cy="5040000"/>
          </a:xfrm>
        </p:spPr>
        <p:txBody>
          <a:bodyPr lIns="0" tIns="0" rIns="0" bIns="0">
            <a:normAutofit/>
          </a:bodyPr>
          <a:lstStyle>
            <a:lvl1pPr marL="230400" indent="-230400">
              <a:lnSpc>
                <a:spcPct val="100000"/>
              </a:lnSpc>
              <a:spcBef>
                <a:spcPts val="0"/>
              </a:spcBef>
              <a:spcAft>
                <a:spcPts val="1200"/>
              </a:spcAft>
              <a:buFontTx/>
              <a:buNone/>
              <a:defRPr sz="1800" b="0" i="0">
                <a:latin typeface="Century Gothic" panose="020B0502020202020204" pitchFamily="34" charset="0"/>
              </a:defRPr>
            </a:lvl1pPr>
          </a:lstStyle>
          <a:p>
            <a:r>
              <a:rPr lang="en-US" dirty="0"/>
              <a:t>Here is the text</a:t>
            </a:r>
          </a:p>
        </p:txBody>
      </p:sp>
    </p:spTree>
    <p:extLst>
      <p:ext uri="{BB962C8B-B14F-4D97-AF65-F5344CB8AC3E}">
        <p14:creationId xmlns:p14="http://schemas.microsoft.com/office/powerpoint/2010/main" val="3491710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4-16 years Title, double line, content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D691BC6-D72A-6741-958D-F420E148587A}"/>
              </a:ext>
            </a:extLst>
          </p:cNvPr>
          <p:cNvPicPr>
            <a:picLocks/>
          </p:cNvPicPr>
          <p:nvPr userDrawn="1"/>
        </p:nvPicPr>
        <p:blipFill>
          <a:blip r:embed="rId2"/>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E9E727C2-D80B-264D-94C3-9BC1E36809DC}"/>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F2C25AED-0875-2647-84A2-6621C0D4157D}"/>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61D0A769-27C5-794F-BB2C-54D8520DEA0A}"/>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A7ADC76F-BA8F-214E-B243-0EA627DD15EE}"/>
              </a:ext>
            </a:extLst>
          </p:cNvPr>
          <p:cNvPicPr>
            <a:picLocks/>
          </p:cNvPicPr>
          <p:nvPr userDrawn="1"/>
        </p:nvPicPr>
        <p:blipFill>
          <a:blip r:embed="rId6"/>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BB26D91E-C4B8-AA46-ABD6-429FEA0A917D}"/>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7D9DF858-8FC9-1C4F-9D6D-B98DF46EDE03}"/>
              </a:ext>
            </a:extLst>
          </p:cNvPr>
          <p:cNvSpPr>
            <a:spLocks noGrp="1"/>
          </p:cNvSpPr>
          <p:nvPr>
            <p:ph type="subTitle" idx="1" hasCustomPrompt="1"/>
          </p:nvPr>
        </p:nvSpPr>
        <p:spPr>
          <a:xfrm>
            <a:off x="540000" y="1980000"/>
            <a:ext cx="5220000" cy="1789112"/>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Double line title with turnover</a:t>
            </a:r>
            <a:endParaRPr lang="en-US" dirty="0"/>
          </a:p>
        </p:txBody>
      </p:sp>
      <p:pic>
        <p:nvPicPr>
          <p:cNvPr id="24" name="Picture 23">
            <a:extLst>
              <a:ext uri="{FF2B5EF4-FFF2-40B4-BE49-F238E27FC236}">
                <a16:creationId xmlns:a16="http://schemas.microsoft.com/office/drawing/2014/main" id="{D2E5BEC9-7686-2241-AE5C-CEEBC1DA495A}"/>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7C4DEFC6-320B-5246-85C1-E493344F5648}"/>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81CC5E98-2B71-6344-A937-ED75B3E16CA3}"/>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132028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4-16 years Title, triple line, no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F2D102C-435D-1247-9482-FA39153AC15A}"/>
              </a:ext>
            </a:extLst>
          </p:cNvPr>
          <p:cNvPicPr>
            <a:picLocks/>
          </p:cNvPicPr>
          <p:nvPr userDrawn="1"/>
        </p:nvPicPr>
        <p:blipFill>
          <a:blip r:embed="rId2"/>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17813B56-FDD1-0F40-B923-3F191328A33A}"/>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20670BE4-3267-6144-9BEC-0A5842E71904}"/>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1D271170-6657-144A-B313-197829316174}"/>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F658CCC5-9B98-EA4E-B87D-06F4CFA1356F}"/>
              </a:ext>
            </a:extLst>
          </p:cNvPr>
          <p:cNvPicPr>
            <a:picLocks/>
          </p:cNvPicPr>
          <p:nvPr userDrawn="1"/>
        </p:nvPicPr>
        <p:blipFill>
          <a:blip r:embed="rId6"/>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1F49BB23-095E-0349-B695-0649F94B3898}"/>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E8641A31-A6C0-CB44-B10F-BD75069256DD}"/>
              </a:ext>
            </a:extLst>
          </p:cNvPr>
          <p:cNvSpPr>
            <a:spLocks noGrp="1"/>
          </p:cNvSpPr>
          <p:nvPr>
            <p:ph type="subTitle" idx="1" hasCustomPrompt="1"/>
          </p:nvPr>
        </p:nvSpPr>
        <p:spPr>
          <a:xfrm>
            <a:off x="540000" y="1980000"/>
            <a:ext cx="5220000" cy="2447034"/>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Triple line title with turnover on three lines</a:t>
            </a:r>
            <a:endParaRPr lang="en-US" dirty="0"/>
          </a:p>
        </p:txBody>
      </p:sp>
      <p:pic>
        <p:nvPicPr>
          <p:cNvPr id="24" name="Picture 23">
            <a:extLst>
              <a:ext uri="{FF2B5EF4-FFF2-40B4-BE49-F238E27FC236}">
                <a16:creationId xmlns:a16="http://schemas.microsoft.com/office/drawing/2014/main" id="{9AE99957-780D-FD42-96A0-31CC12A11864}"/>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157CCCE1-E878-7F47-B778-AE1FC8180F9C}"/>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733B6428-7651-D44C-BAFC-EA24E6298D54}"/>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486097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ormal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0" name="Title 1">
            <a:extLst>
              <a:ext uri="{FF2B5EF4-FFF2-40B4-BE49-F238E27FC236}">
                <a16:creationId xmlns:a16="http://schemas.microsoft.com/office/drawing/2014/main" id="{85D72720-E5A5-3242-8856-378E7BAC1FA2}"/>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1" name="Content Placeholder 2">
            <a:extLst>
              <a:ext uri="{FF2B5EF4-FFF2-40B4-BE49-F238E27FC236}">
                <a16:creationId xmlns:a16="http://schemas.microsoft.com/office/drawing/2014/main" id="{A0988D83-F3D7-9D4F-AC03-6D180FF1A933}"/>
              </a:ext>
            </a:extLst>
          </p:cNvPr>
          <p:cNvSpPr>
            <a:spLocks noGrp="1"/>
          </p:cNvSpPr>
          <p:nvPr>
            <p:ph idx="1" hasCustomPrompt="1"/>
          </p:nvPr>
        </p:nvSpPr>
        <p:spPr>
          <a:xfrm>
            <a:off x="540000" y="1260000"/>
            <a:ext cx="1008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a:stretch>
            <a:fillRect/>
          </a:stretch>
        </p:blipFill>
        <p:spPr>
          <a:xfrm>
            <a:off x="10844226" y="4777211"/>
            <a:ext cx="1238261" cy="2080789"/>
          </a:xfrm>
          <a:prstGeom prst="rect">
            <a:avLst/>
          </a:prstGeom>
        </p:spPr>
      </p:pic>
    </p:spTree>
    <p:extLst>
      <p:ext uri="{BB962C8B-B14F-4D97-AF65-F5344CB8AC3E}">
        <p14:creationId xmlns:p14="http://schemas.microsoft.com/office/powerpoint/2010/main" val="160863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bullet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46F2C0A-6FEF-3A44-B379-1EDDEA6CD955}"/>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0E25749E-D8CB-D944-A298-64E999C3A81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6B8811BD-F50F-A84E-B39E-DC7C79CD5D27}"/>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6D21E9C2-01C9-7242-9C40-2EF3DCCAE5B2}"/>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D7371E1F-9A1C-8848-A2F7-FE022C5BB7DA}"/>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7E44F30F-ACCA-494A-92DE-CD0E2B3C5A32}"/>
              </a:ext>
            </a:extLst>
          </p:cNvPr>
          <p:cNvSpPr>
            <a:spLocks noGrp="1"/>
          </p:cNvSpPr>
          <p:nvPr>
            <p:ph idx="1" hasCustomPrompt="1"/>
          </p:nvPr>
        </p:nvSpPr>
        <p:spPr>
          <a:xfrm>
            <a:off x="540000" y="1260000"/>
            <a:ext cx="10080000" cy="5040000"/>
          </a:xfrm>
        </p:spPr>
        <p:txBody>
          <a:bodyPr lIns="0" tIns="0" rIns="0" bIns="0">
            <a:normAutofit/>
          </a:bodyPr>
          <a:lstStyle>
            <a:lvl1pPr marL="342900" indent="-342900">
              <a:lnSpc>
                <a:spcPct val="100000"/>
              </a:lnSpc>
              <a:spcBef>
                <a:spcPts val="0"/>
              </a:spcBef>
              <a:spcAft>
                <a:spcPts val="1200"/>
              </a:spcAft>
              <a:buClr>
                <a:srgbClr val="C8102E"/>
              </a:buClr>
              <a:buSzPct val="125000"/>
              <a:buFont typeface="Arial" panose="020B0604020202020204" pitchFamily="34" charset="0"/>
              <a:buChar char="•"/>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849808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umber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26F667C-BABD-E64D-A87B-FC8C55110839}"/>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7FC5948B-67D3-AC4F-890F-725332428FCA}"/>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182690D6-31DD-8445-BDEA-5C196119A1D9}"/>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BAEE427C-0248-7F4C-8145-DF61B84F8A3F}"/>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BA8DF516-E004-0343-8DCB-7D8B3A6B398D}"/>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1A5DC58F-EBD6-924E-8C77-CBCA410F81E1}"/>
              </a:ext>
            </a:extLst>
          </p:cNvPr>
          <p:cNvSpPr>
            <a:spLocks noGrp="1"/>
          </p:cNvSpPr>
          <p:nvPr>
            <p:ph idx="1" hasCustomPrompt="1"/>
          </p:nvPr>
        </p:nvSpPr>
        <p:spPr>
          <a:xfrm>
            <a:off x="540000" y="1260000"/>
            <a:ext cx="10080000" cy="5040000"/>
          </a:xfrm>
        </p:spPr>
        <p:txBody>
          <a:bodyPr lIns="0" tIns="0" rIns="0" bIns="0">
            <a:normAutofit/>
          </a:bodyPr>
          <a:lstStyle>
            <a:lvl1pPr marL="457200" indent="-457200">
              <a:lnSpc>
                <a:spcPct val="100000"/>
              </a:lnSpc>
              <a:spcBef>
                <a:spcPts val="0"/>
              </a:spcBef>
              <a:spcAft>
                <a:spcPts val="1200"/>
              </a:spcAft>
              <a:buClr>
                <a:srgbClr val="C8102E"/>
              </a:buClr>
              <a:buSzPct val="100000"/>
              <a:buFont typeface="+mj-lt"/>
              <a:buAutoNum type="arabicPeriod"/>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047323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4-16 years Content - two columns/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95B0693-64BD-8246-9D0D-0F1C12E8155A}"/>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9AA5D099-93EE-7B4C-B9DA-563093148325}"/>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F4338AF-FD94-6E4C-B45B-9288553FBDA3}"/>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6FCEA1DE-E905-1F44-8E1A-6F92FDAED5AC}"/>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9" name="Content Placeholder 2">
            <a:extLst>
              <a:ext uri="{FF2B5EF4-FFF2-40B4-BE49-F238E27FC236}">
                <a16:creationId xmlns:a16="http://schemas.microsoft.com/office/drawing/2014/main" id="{44CF73D6-3D48-1B45-A993-9ADA7101AA45}"/>
              </a:ext>
            </a:extLst>
          </p:cNvPr>
          <p:cNvSpPr>
            <a:spLocks noGrp="1"/>
          </p:cNvSpPr>
          <p:nvPr>
            <p:ph idx="1" hasCustomPrompt="1"/>
          </p:nvPr>
        </p:nvSpPr>
        <p:spPr>
          <a:xfrm>
            <a:off x="54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
        <p:nvSpPr>
          <p:cNvPr id="10" name="Content Placeholder 2">
            <a:extLst>
              <a:ext uri="{FF2B5EF4-FFF2-40B4-BE49-F238E27FC236}">
                <a16:creationId xmlns:a16="http://schemas.microsoft.com/office/drawing/2014/main" id="{D3DEFFEE-B12C-0C46-9DD2-0B32699A7C75}"/>
              </a:ext>
            </a:extLst>
          </p:cNvPr>
          <p:cNvSpPr>
            <a:spLocks noGrp="1"/>
          </p:cNvSpPr>
          <p:nvPr>
            <p:ph idx="10" hasCustomPrompt="1"/>
          </p:nvPr>
        </p:nvSpPr>
        <p:spPr>
          <a:xfrm>
            <a:off x="585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Tree>
    <p:extLst>
      <p:ext uri="{BB962C8B-B14F-4D97-AF65-F5344CB8AC3E}">
        <p14:creationId xmlns:p14="http://schemas.microsoft.com/office/powerpoint/2010/main" val="830746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16 years Content plus image - single column/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55D6538-5671-7E47-8746-EF8E03552003}"/>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879C527B-D5B5-874C-8803-29B2EF7DBAB2}"/>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09143BE-64DA-4048-A391-C081EE8F0D3D}"/>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DE66297D-9236-F34E-A7A7-84947CD50579}"/>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56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0" name="Content Placeholder 2">
            <a:extLst>
              <a:ext uri="{FF2B5EF4-FFF2-40B4-BE49-F238E27FC236}">
                <a16:creationId xmlns:a16="http://schemas.microsoft.com/office/drawing/2014/main" id="{BBDB531A-9234-7C46-9D42-ED30499DD1E7}"/>
              </a:ext>
            </a:extLst>
          </p:cNvPr>
          <p:cNvSpPr>
            <a:spLocks noGrp="1"/>
          </p:cNvSpPr>
          <p:nvPr>
            <p:ph idx="10" hasCustomPrompt="1"/>
          </p:nvPr>
        </p:nvSpPr>
        <p:spPr>
          <a:xfrm>
            <a:off x="6593800" y="1260000"/>
            <a:ext cx="40234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Image goes here.</a:t>
            </a:r>
          </a:p>
        </p:txBody>
      </p:sp>
    </p:spTree>
    <p:extLst>
      <p:ext uri="{BB962C8B-B14F-4D97-AF65-F5344CB8AC3E}">
        <p14:creationId xmlns:p14="http://schemas.microsoft.com/office/powerpoint/2010/main" val="2692259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4-16 years Tabl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3856C763-F1AA-E649-B7C9-96967ACB3B2C}"/>
              </a:ext>
            </a:extLst>
          </p:cNvPr>
          <p:cNvSpPr>
            <a:spLocks noGrp="1"/>
          </p:cNvSpPr>
          <p:nvPr>
            <p:ph idx="1" hasCustomPrompt="1"/>
          </p:nvPr>
        </p:nvSpPr>
        <p:spPr>
          <a:xfrm>
            <a:off x="540000" y="1260000"/>
            <a:ext cx="100800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Table goes here.</a:t>
            </a:r>
          </a:p>
        </p:txBody>
      </p:sp>
      <p:sp>
        <p:nvSpPr>
          <p:cNvPr id="8" name="Title 1">
            <a:extLst>
              <a:ext uri="{FF2B5EF4-FFF2-40B4-BE49-F238E27FC236}">
                <a16:creationId xmlns:a16="http://schemas.microsoft.com/office/drawing/2014/main" id="{6F0FA6AE-B2DA-2E40-8552-72071DEBE73F}"/>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Tree>
    <p:extLst>
      <p:ext uri="{BB962C8B-B14F-4D97-AF65-F5344CB8AC3E}">
        <p14:creationId xmlns:p14="http://schemas.microsoft.com/office/powerpoint/2010/main" val="25069700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E5FE99-04D4-864B-A80A-C8A4E40F4D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A6DAB5F-D1BC-0941-A323-571F519817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CBC3C7-2FB0-4543-87F4-792C792E80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D5C9B-1D41-4B4A-8E9D-54021847FEFA}" type="datetimeFigureOut">
              <a:rPr lang="en-US" smtClean="0"/>
              <a:t>5/25/2023</a:t>
            </a:fld>
            <a:endParaRPr lang="en-US"/>
          </a:p>
        </p:txBody>
      </p:sp>
      <p:sp>
        <p:nvSpPr>
          <p:cNvPr id="5" name="Footer Placeholder 4">
            <a:extLst>
              <a:ext uri="{FF2B5EF4-FFF2-40B4-BE49-F238E27FC236}">
                <a16:creationId xmlns:a16="http://schemas.microsoft.com/office/drawing/2014/main" id="{E0A315A7-5034-7B47-AC42-72B007F5CF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48891DA-332A-A543-AACF-9B3ADDF221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F4554D-C745-0D49-B311-95A2F21E8E70}" type="slidenum">
              <a:rPr lang="en-US" smtClean="0"/>
              <a:t>‹#›</a:t>
            </a:fld>
            <a:endParaRPr lang="en-US"/>
          </a:p>
        </p:txBody>
      </p:sp>
      <p:sp>
        <p:nvSpPr>
          <p:cNvPr id="7" name="Rectangle 6">
            <a:extLst>
              <a:ext uri="{FF2B5EF4-FFF2-40B4-BE49-F238E27FC236}">
                <a16:creationId xmlns:a16="http://schemas.microsoft.com/office/drawing/2014/main" id="{32B1A816-D175-C045-A883-B30BA8D52EAD}"/>
              </a:ext>
            </a:extLst>
          </p:cNvPr>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5364243"/>
      </p:ext>
    </p:extLst>
  </p:cSld>
  <p:clrMap bg1="lt1" tx1="dk1" bg2="lt2" tx2="dk2" accent1="accent1" accent2="accent2" accent3="accent3" accent4="accent4" accent5="accent5" accent6="accent6" hlink="hlink" folHlink="folHlink"/>
  <p:sldLayoutIdLst>
    <p:sldLayoutId id="2147483675" r:id="rId1"/>
    <p:sldLayoutId id="2147483661" r:id="rId2"/>
    <p:sldLayoutId id="2147483679" r:id="rId3"/>
    <p:sldLayoutId id="2147483662" r:id="rId4"/>
    <p:sldLayoutId id="2147483672" r:id="rId5"/>
    <p:sldLayoutId id="2147483668" r:id="rId6"/>
    <p:sldLayoutId id="2147483686" r:id="rId7"/>
    <p:sldLayoutId id="2147483689" r:id="rId8"/>
    <p:sldLayoutId id="2147483692" r:id="rId9"/>
    <p:sldLayoutId id="2147483683"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rsc.li/3MVxw9w" TargetMode="External"/><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Vertical Title 1">
            <a:extLst>
              <a:ext uri="{FF2B5EF4-FFF2-40B4-BE49-F238E27FC236}">
                <a16:creationId xmlns:a16="http://schemas.microsoft.com/office/drawing/2014/main" id="{94DF5491-C51B-5546-8D63-8BD341C64B0A}"/>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Science research news</a:t>
            </a:r>
            <a:endParaRPr lang="en-US" sz="2200" b="1" i="0" dirty="0">
              <a:solidFill>
                <a:schemeClr val="bg1"/>
              </a:solidFill>
              <a:latin typeface="Century Gothic" panose="020B0502020202020204" pitchFamily="34" charset="0"/>
            </a:endParaRPr>
          </a:p>
        </p:txBody>
      </p:sp>
      <p:sp>
        <p:nvSpPr>
          <p:cNvPr id="2" name="Title 1">
            <a:extLst>
              <a:ext uri="{FF2B5EF4-FFF2-40B4-BE49-F238E27FC236}">
                <a16:creationId xmlns:a16="http://schemas.microsoft.com/office/drawing/2014/main" id="{F1D222CD-678A-0543-B7C7-C1E80F753B1E}"/>
              </a:ext>
            </a:extLst>
          </p:cNvPr>
          <p:cNvSpPr>
            <a:spLocks noGrp="1"/>
          </p:cNvSpPr>
          <p:nvPr>
            <p:ph type="title"/>
          </p:nvPr>
        </p:nvSpPr>
        <p:spPr/>
        <p:txBody>
          <a:bodyPr/>
          <a:lstStyle/>
          <a:p>
            <a:r>
              <a:rPr lang="en-GB" sz="3600" dirty="0"/>
              <a:t>Surprise origin for Benin bronzes</a:t>
            </a:r>
            <a:endParaRPr lang="en-US" sz="3600" dirty="0"/>
          </a:p>
        </p:txBody>
      </p:sp>
      <p:sp>
        <p:nvSpPr>
          <p:cNvPr id="10" name="Title 1">
            <a:extLst>
              <a:ext uri="{FF2B5EF4-FFF2-40B4-BE49-F238E27FC236}">
                <a16:creationId xmlns:a16="http://schemas.microsoft.com/office/drawing/2014/main" id="{52C49F36-B0B9-49E7-B398-03B87BDA45BB}"/>
              </a:ext>
            </a:extLst>
          </p:cNvPr>
          <p:cNvSpPr txBox="1">
            <a:spLocks/>
          </p:cNvSpPr>
          <p:nvPr/>
        </p:nvSpPr>
        <p:spPr>
          <a:xfrm>
            <a:off x="540000" y="1055282"/>
            <a:ext cx="10080000" cy="440661"/>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400" b="1" i="0" kern="1200">
                <a:solidFill>
                  <a:srgbClr val="C8102E"/>
                </a:solidFill>
                <a:latin typeface="Century Gothic" panose="020B0502020202020204" pitchFamily="34" charset="0"/>
                <a:ea typeface="+mj-ea"/>
                <a:cs typeface="+mj-cs"/>
              </a:defRPr>
            </a:lvl1pPr>
          </a:lstStyle>
          <a:p>
            <a:r>
              <a:rPr lang="en-US" sz="1600" dirty="0">
                <a:solidFill>
                  <a:schemeClr val="tx1"/>
                </a:solidFill>
              </a:rPr>
              <a:t>Slide by Neil Goalby. Available from </a:t>
            </a:r>
            <a:r>
              <a:rPr lang="en-US" sz="1600" dirty="0">
                <a:hlinkClick r:id="rId3"/>
              </a:rPr>
              <a:t>rsc.li/3MVxw9w</a:t>
            </a:r>
            <a:endParaRPr lang="en-US" sz="1600" dirty="0"/>
          </a:p>
        </p:txBody>
      </p:sp>
      <p:sp>
        <p:nvSpPr>
          <p:cNvPr id="3" name="Content Placeholder 2">
            <a:extLst>
              <a:ext uri="{FF2B5EF4-FFF2-40B4-BE49-F238E27FC236}">
                <a16:creationId xmlns:a16="http://schemas.microsoft.com/office/drawing/2014/main" id="{CC673AA7-0565-0C45-BCCD-847B36196BF5}"/>
              </a:ext>
            </a:extLst>
          </p:cNvPr>
          <p:cNvSpPr>
            <a:spLocks noGrp="1"/>
          </p:cNvSpPr>
          <p:nvPr>
            <p:ph idx="1"/>
          </p:nvPr>
        </p:nvSpPr>
        <p:spPr>
          <a:xfrm>
            <a:off x="540000" y="1569115"/>
            <a:ext cx="5940000" cy="5040000"/>
          </a:xfrm>
        </p:spPr>
        <p:txBody>
          <a:bodyPr>
            <a:noAutofit/>
          </a:bodyPr>
          <a:lstStyle/>
          <a:p>
            <a:r>
              <a:rPr lang="en-GB" sz="2100" dirty="0"/>
              <a:t>The Benin bronzes are artworks made by the Edo people of West Africa from the 16th to 19th centuries. A new study has shown they were made from melted-down manillas. Manillas are alloy rings that were used as money in West Africa by European slave traders and other merchants. The alloys were mostly made of brass comprising copper and zinc. Some were bronze comprising copper and tin. The scientists investigated manillas recovered from shipwrecks in the Atlantic and found similar trace levels of lead, arsenic, nickel and bismuth. They also found the composition of the copper matched copper ores mined in modern-day Germany.</a:t>
            </a:r>
          </a:p>
        </p:txBody>
      </p:sp>
      <p:pic>
        <p:nvPicPr>
          <p:cNvPr id="6" name="Picture 5">
            <a:extLst>
              <a:ext uri="{FF2B5EF4-FFF2-40B4-BE49-F238E27FC236}">
                <a16:creationId xmlns:a16="http://schemas.microsoft.com/office/drawing/2014/main" id="{1E8B292F-C975-35D4-5788-36F543B9F4E5}"/>
              </a:ext>
              <a:ext uri="{C183D7F6-B498-43B3-948B-1728B52AA6E4}">
                <adec:decorative xmlns:adec="http://schemas.microsoft.com/office/drawing/2017/decorative" val="1"/>
              </a:ext>
            </a:extLst>
          </p:cNvPr>
          <p:cNvPicPr>
            <a:picLocks noChangeAspect="1"/>
          </p:cNvPicPr>
          <p:nvPr/>
        </p:nvPicPr>
        <p:blipFill>
          <a:blip r:embed="rId4"/>
          <a:srcRect/>
          <a:stretch/>
        </p:blipFill>
        <p:spPr>
          <a:xfrm>
            <a:off x="6796656" y="1114459"/>
            <a:ext cx="3755994" cy="2503996"/>
          </a:xfrm>
          <a:prstGeom prst="rect">
            <a:avLst/>
          </a:prstGeom>
        </p:spPr>
      </p:pic>
      <p:sp>
        <p:nvSpPr>
          <p:cNvPr id="4" name="TextBox 3">
            <a:extLst>
              <a:ext uri="{FF2B5EF4-FFF2-40B4-BE49-F238E27FC236}">
                <a16:creationId xmlns:a16="http://schemas.microsoft.com/office/drawing/2014/main" id="{475E2D19-E3DF-A450-9AB7-76B649665B4A}"/>
              </a:ext>
              <a:ext uri="{C183D7F6-B498-43B3-948B-1728B52AA6E4}">
                <adec:decorative xmlns:adec="http://schemas.microsoft.com/office/drawing/2017/decorative" val="1"/>
              </a:ext>
            </a:extLst>
          </p:cNvPr>
          <p:cNvSpPr txBox="1"/>
          <p:nvPr/>
        </p:nvSpPr>
        <p:spPr>
          <a:xfrm rot="16200000">
            <a:off x="9191685" y="2096702"/>
            <a:ext cx="3027471" cy="215444"/>
          </a:xfrm>
          <a:prstGeom prst="rect">
            <a:avLst/>
          </a:prstGeom>
          <a:noFill/>
        </p:spPr>
        <p:txBody>
          <a:bodyPr wrap="square" rtlCol="0">
            <a:spAutoFit/>
          </a:bodyPr>
          <a:lstStyle/>
          <a:p>
            <a:r>
              <a:rPr lang="en-GB" sz="800" dirty="0"/>
              <a:t>© </a:t>
            </a:r>
            <a:r>
              <a:rPr lang="en-GB" sz="800" b="0" i="0" dirty="0">
                <a:solidFill>
                  <a:srgbClr val="172B4D"/>
                </a:solidFill>
                <a:effectLst/>
                <a:latin typeface="-apple-system"/>
              </a:rPr>
              <a:t>Werner Forman/Universal Images Group/Getty Images</a:t>
            </a:r>
            <a:endParaRPr lang="en-GB" sz="800" dirty="0"/>
          </a:p>
        </p:txBody>
      </p:sp>
      <p:sp>
        <p:nvSpPr>
          <p:cNvPr id="8" name="Content Placeholder 2">
            <a:extLst>
              <a:ext uri="{FF2B5EF4-FFF2-40B4-BE49-F238E27FC236}">
                <a16:creationId xmlns:a16="http://schemas.microsoft.com/office/drawing/2014/main" id="{DFFA1DA3-2756-4B86-87AD-EE87219503AB}"/>
              </a:ext>
            </a:extLst>
          </p:cNvPr>
          <p:cNvSpPr txBox="1">
            <a:spLocks/>
          </p:cNvSpPr>
          <p:nvPr/>
        </p:nvSpPr>
        <p:spPr>
          <a:xfrm>
            <a:off x="6796657" y="3705581"/>
            <a:ext cx="3755994" cy="547770"/>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1200"/>
              </a:spcAft>
              <a:buFontTx/>
              <a:buNone/>
              <a:defRPr sz="2200" b="0" i="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i="1" dirty="0">
                <a:solidFill>
                  <a:srgbClr val="C8102E"/>
                </a:solidFill>
              </a:rPr>
              <a:t>The Benin bronzes offer a record of the history of the Kingdom of Benin</a:t>
            </a:r>
          </a:p>
        </p:txBody>
      </p:sp>
      <p:graphicFrame>
        <p:nvGraphicFramePr>
          <p:cNvPr id="11" name="Table 4">
            <a:extLst>
              <a:ext uri="{FF2B5EF4-FFF2-40B4-BE49-F238E27FC236}">
                <a16:creationId xmlns:a16="http://schemas.microsoft.com/office/drawing/2014/main" id="{EEA1A01F-587E-4473-9318-709907EEC958}"/>
              </a:ext>
            </a:extLst>
          </p:cNvPr>
          <p:cNvGraphicFramePr>
            <a:graphicFrameLocks noGrp="1"/>
          </p:cNvGraphicFramePr>
          <p:nvPr>
            <p:extLst>
              <p:ext uri="{D42A27DB-BD31-4B8C-83A1-F6EECF244321}">
                <p14:modId xmlns:p14="http://schemas.microsoft.com/office/powerpoint/2010/main" val="1230652831"/>
              </p:ext>
            </p:extLst>
          </p:nvPr>
        </p:nvGraphicFramePr>
        <p:xfrm>
          <a:off x="6796657" y="4325729"/>
          <a:ext cx="3755993" cy="2283386"/>
        </p:xfrm>
        <a:graphic>
          <a:graphicData uri="http://schemas.openxmlformats.org/drawingml/2006/table">
            <a:tbl>
              <a:tblPr firstRow="1" bandRow="1">
                <a:tableStyleId>{5C22544A-7EE6-4342-B048-85BDC9FD1C3A}</a:tableStyleId>
              </a:tblPr>
              <a:tblGrid>
                <a:gridCol w="3755993">
                  <a:extLst>
                    <a:ext uri="{9D8B030D-6E8A-4147-A177-3AD203B41FA5}">
                      <a16:colId xmlns:a16="http://schemas.microsoft.com/office/drawing/2014/main" val="3287607563"/>
                    </a:ext>
                  </a:extLst>
                </a:gridCol>
              </a:tblGrid>
              <a:tr h="464496">
                <a:tc>
                  <a:txBody>
                    <a:bodyPr/>
                    <a:lstStyle/>
                    <a:p>
                      <a:pPr algn="l"/>
                      <a:r>
                        <a:rPr lang="en-US" sz="1600" b="1" i="0" dirty="0">
                          <a:latin typeface="Century Gothic" panose="020B0502020202020204" pitchFamily="34" charset="0"/>
                        </a:rPr>
                        <a:t>Questions</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C8102E"/>
                    </a:solidFill>
                  </a:tcPr>
                </a:tc>
                <a:extLst>
                  <a:ext uri="{0D108BD9-81ED-4DB2-BD59-A6C34878D82A}">
                    <a16:rowId xmlns:a16="http://schemas.microsoft.com/office/drawing/2014/main" val="1202464764"/>
                  </a:ext>
                </a:extLst>
              </a:tr>
              <a:tr h="1818890">
                <a:tc>
                  <a:txBody>
                    <a:bodyPr/>
                    <a:lstStyle/>
                    <a:p>
                      <a:pPr marL="342900" indent="-342900">
                        <a:lnSpc>
                          <a:spcPct val="100000"/>
                        </a:lnSpc>
                        <a:buAutoNum type="arabicPeriod"/>
                      </a:pPr>
                      <a:r>
                        <a:rPr lang="en-US" sz="1600" b="0" i="0" baseline="0" dirty="0">
                          <a:latin typeface="Century Gothic" panose="020B0502020202020204" pitchFamily="34" charset="0"/>
                        </a:rPr>
                        <a:t>What is an alloy?</a:t>
                      </a:r>
                    </a:p>
                    <a:p>
                      <a:pPr marL="342900" indent="-342900">
                        <a:lnSpc>
                          <a:spcPct val="100000"/>
                        </a:lnSpc>
                        <a:buAutoNum type="arabicPeriod"/>
                      </a:pPr>
                      <a:r>
                        <a:rPr lang="en-US" sz="1600" b="0" i="0" baseline="0" dirty="0">
                          <a:latin typeface="Century Gothic" panose="020B0502020202020204" pitchFamily="34" charset="0"/>
                        </a:rPr>
                        <a:t>What metals do brass and bronze usually contain?</a:t>
                      </a:r>
                    </a:p>
                    <a:p>
                      <a:pPr marL="342900" indent="-342900">
                        <a:lnSpc>
                          <a:spcPct val="100000"/>
                        </a:lnSpc>
                        <a:buAutoNum type="arabicPeriod"/>
                      </a:pPr>
                      <a:r>
                        <a:rPr lang="en-US" sz="1600" b="0" i="0" baseline="0" dirty="0">
                          <a:latin typeface="Century Gothic" panose="020B0502020202020204" pitchFamily="34" charset="0"/>
                        </a:rPr>
                        <a:t>Suggest why examining the amounts of trace metals helped scientists come to conclusions about the Benin Bronzes. </a:t>
                      </a:r>
                      <a:endParaRPr lang="en-US" sz="1600" b="0" i="0" dirty="0">
                        <a:latin typeface="Century Gothic" panose="020B0502020202020204" pitchFamily="34" charset="0"/>
                      </a:endParaRP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2824927119"/>
                  </a:ext>
                </a:extLst>
              </a:tr>
            </a:tbl>
          </a:graphicData>
        </a:graphic>
      </p:graphicFrame>
    </p:spTree>
    <p:extLst>
      <p:ext uri="{BB962C8B-B14F-4D97-AF65-F5344CB8AC3E}">
        <p14:creationId xmlns:p14="http://schemas.microsoft.com/office/powerpoint/2010/main" val="40641981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276</Words>
  <Application>Microsoft Office PowerPoint</Application>
  <PresentationFormat>Widescreen</PresentationFormat>
  <Paragraphs>17</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-apple-system</vt:lpstr>
      <vt:lpstr>Arial</vt:lpstr>
      <vt:lpstr>Calibri</vt:lpstr>
      <vt:lpstr>Calibri Light</vt:lpstr>
      <vt:lpstr>Century Gothic</vt:lpstr>
      <vt:lpstr>Office Theme</vt:lpstr>
      <vt:lpstr>Surprise origin for Benin bronzes</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Benin bronzes are made of German brass</dc:title>
  <dc:creator/>
  <cp:keywords>metal; alloy; bronze; brass; Benin bronzes; Edo people; West Africa; chemistry; teaching; science research; </cp:keywords>
  <dc:description>From Education in Chemistry Surprise origin for Benin https://rsc.li/3MVxw9wbronzes </dc:description>
  <cp:lastModifiedBy/>
  <cp:revision>1</cp:revision>
  <dcterms:created xsi:type="dcterms:W3CDTF">2023-05-24T15:11:05Z</dcterms:created>
  <dcterms:modified xsi:type="dcterms:W3CDTF">2023-05-25T16:44:15Z</dcterms:modified>
</cp:coreProperties>
</file>