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9"/>
  </p:notesMasterIdLst>
  <p:sldIdLst>
    <p:sldId id="293" r:id="rId5"/>
    <p:sldId id="294" r:id="rId6"/>
    <p:sldId id="297" r:id="rId7"/>
    <p:sldId id="29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1FF72757-5A71-4AE8-BD67-48803ECBEF0B}">
          <p14:sldIdLst>
            <p14:sldId id="293"/>
          </p14:sldIdLst>
        </p14:section>
        <p14:section name="Integrated instructions" id="{64C1D022-18C7-40BA-992A-2955A02C6340}">
          <p14:sldIdLst>
            <p14:sldId id="294"/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503DB1F-4D90-F183-C696-415FB87D612B}" name="Georgia Murphy" initials="GM" userId="S::MurphyG@rsc.org::e6114088-85e7-408f-b978-c0430ff13ad8" providerId="AD"/>
  <p188:author id="{F6AD4F52-0F02-D84A-782E-12A82FD41B8D}" name="Rebecca Laye" initials="RL" userId="S::layer@rsc.org::a637b591-6294-49a0-9d1f-f2b57ba89855" providerId="AD"/>
  <p188:author id="{882225AA-91C1-56A3-979F-321CDDA73B13}" name="Emma Lumb" initials="EL" userId="S::LumbE@rsc.org::9492ac99-bdb3-413c-b074-05d0b4f2559a" providerId="AD"/>
  <p188:author id="{5F1CC0B0-84E0-BD6A-D99C-C314168B48E6}" name="Juliet Kennard" initials="JK" userId="S::kennardj@rsc.org::171ce03e-ecb9-44f8-bcbb-a85643c4c66a" providerId="AD"/>
  <p188:author id="{C74B60E9-655C-E89A-6316-3841AD519658}" name="Juliet Kennard" initials="JK" userId="S::KennardJ@rsc.org::171ce03e-ecb9-44f8-bcbb-a85643c4c6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84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E99E1-1495-406F-B49D-BDD45F7BC33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DA5DC-95BF-4697-A9FC-A2237F0DBC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8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cience.cleapss.org.uk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</a:rPr>
              <a:t>This resource is based on a method developed by CLEAPSS, PP019 Analysis of vinegar (small scale) </a:t>
            </a:r>
            <a:r>
              <a:rPr lang="en-GB" sz="1200" dirty="0">
                <a:effectLst/>
                <a:latin typeface="Calibri" panose="020F0502020204030204" pitchFamily="34" charset="0"/>
              </a:rPr>
              <a:t>available at </a:t>
            </a:r>
            <a:r>
              <a:rPr lang="en-GB" sz="1200" dirty="0">
                <a:solidFill>
                  <a:srgbClr val="000000"/>
                </a:solidFill>
                <a:effectLst/>
                <a:latin typeface="Calibri" panose="020F0502020204030204" pitchFamily="34" charset="0"/>
                <a:hlinkClick r:id="rId3"/>
              </a:rPr>
              <a:t>https://science.cleapss.org.uk/</a:t>
            </a:r>
            <a:endParaRPr lang="en-GB" sz="120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Royal Society of Chemistry, Emma Lumb.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582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999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buFont typeface="+mj-lt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919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hyperlink" Target="https://rsc.li/4icIogx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63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95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106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60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3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6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1800" b="1" i="0">
                <a:latin typeface="Century Gothic" panose="020B0502020202020204" pitchFamily="34" charset="0"/>
              </a:defRPr>
            </a:lvl1pPr>
          </a:lstStyle>
          <a:p>
            <a:r>
              <a:rPr lang="en-GB"/>
              <a:t>14–16 years</a:t>
            </a:r>
            <a:endParaRPr lang="en-US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375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Triple line title with turnover on three lines</a:t>
            </a:r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14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3" y="5816606"/>
            <a:ext cx="1754412" cy="4177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0296CB-FD8F-7B28-2D63-5BD1D318741F}"/>
              </a:ext>
            </a:extLst>
          </p:cNvPr>
          <p:cNvSpPr txBox="1"/>
          <p:nvPr userDrawn="1"/>
        </p:nvSpPr>
        <p:spPr>
          <a:xfrm>
            <a:off x="7977647" y="5688098"/>
            <a:ext cx="5062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dirty="0" err="1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Lawrlwytho</a:t>
            </a:r>
            <a:r>
              <a:rPr lang="en-GB" sz="18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 o</a:t>
            </a:r>
            <a:r>
              <a:rPr lang="en-GB" sz="1800" b="1" u="none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GB" b="1" u="none" dirty="0">
                <a:solidFill>
                  <a:schemeClr val="bg1"/>
                </a:solidFill>
                <a:latin typeface="Century Gothic" panose="020B0502020202020204" pitchFamily="34" charset="0"/>
                <a:sym typeface="Wingdings 2" panose="05020102010507070707" pitchFamily="18" charset="2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rsc.li/4icIogx</a:t>
            </a:r>
            <a:endParaRPr lang="en-GB" sz="1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92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7905-5208-45C9-91A7-153AFC22B9EB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7A888-D3E9-4A2B-B344-8C41375D9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23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5" r:id="rId2"/>
    <p:sldLayoutId id="2147483686" r:id="rId3"/>
    <p:sldLayoutId id="214748368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4icIogx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4icIogx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FE117A8-3006-844E-A87E-1574BE8ABE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08000" y="2511425"/>
            <a:ext cx="5689600" cy="244792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Titradiad</a:t>
            </a: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en-GB" sz="3750" b="1" i="0" u="none" strike="noStrike" kern="1200" cap="none" spc="0" normalizeH="0" baseline="0" noProof="0" dirty="0" err="1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graddfa</a:t>
            </a:r>
            <a:r>
              <a:rPr kumimoji="0" lang="en-GB" sz="3750" b="1" i="0" u="none" strike="noStrike" kern="1200" cap="none" spc="0" normalizeH="0" baseline="0" noProof="0" dirty="0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micro</a:t>
            </a:r>
            <a:endParaRPr kumimoji="0" lang="en-US" sz="3750" b="1" i="0" u="none" strike="noStrike" kern="1200" cap="none" spc="0" normalizeH="0" baseline="0" noProof="0" dirty="0">
              <a:ln>
                <a:noFill/>
              </a:ln>
              <a:solidFill>
                <a:srgbClr val="C8102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3750" b="1" i="0" u="none" strike="noStrike" kern="1200" cap="none" spc="0" normalizeH="0" baseline="0" noProof="0" dirty="0">
              <a:ln>
                <a:noFill/>
              </a:ln>
              <a:solidFill>
                <a:srgbClr val="C8102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Cyfarwyddiadau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integredig</a:t>
            </a:r>
            <a:r>
              <a:rPr kumimoji="0" lang="en-GB" sz="3400" b="1" i="0" u="none" strike="noStrike" kern="1200" cap="none" spc="0" normalizeH="0" baseline="0" noProof="0" dirty="0">
                <a:ln>
                  <a:noFill/>
                </a:ln>
                <a:solidFill>
                  <a:srgbClr val="C8102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endParaRPr kumimoji="0" lang="en-GB" sz="3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4" name="Picture 3" descr="A beaker with pink liquid on a clamp stand">
            <a:extLst>
              <a:ext uri="{FF2B5EF4-FFF2-40B4-BE49-F238E27FC236}">
                <a16:creationId xmlns:a16="http://schemas.microsoft.com/office/drawing/2014/main" id="{63756040-4CB8-3935-53F9-D111C977B7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6864" y="-584817"/>
            <a:ext cx="4320000" cy="4320000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1607"/>
            </a:stretch>
          </a:blipFill>
          <a:ln w="127000">
            <a:solidFill>
              <a:srgbClr val="C8102E"/>
            </a:solidFill>
          </a:ln>
        </p:spPr>
      </p:pic>
    </p:spTree>
    <p:extLst>
      <p:ext uri="{BB962C8B-B14F-4D97-AF65-F5344CB8AC3E}">
        <p14:creationId xmlns:p14="http://schemas.microsoft.com/office/powerpoint/2010/main" val="472853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F1B30-7860-0E79-C046-E709BF5EF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err="1">
                <a:latin typeface="Century Gothic"/>
              </a:rPr>
              <a:t>Cyfarwyddiadau</a:t>
            </a:r>
            <a:r>
              <a:rPr lang="en-GB">
                <a:latin typeface="Century Gothic"/>
              </a:rPr>
              <a:t> </a:t>
            </a:r>
            <a:r>
              <a:rPr lang="en-GB" err="1">
                <a:latin typeface="Century Gothic"/>
              </a:rPr>
              <a:t>Integredig</a:t>
            </a:r>
            <a:r>
              <a:rPr lang="en-GB">
                <a:latin typeface="Century Gothic"/>
              </a:rPr>
              <a:t> 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9B1BE-418B-A700-C671-97C104E1A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en-GB" sz="1800">
                <a:latin typeface="Century Gothic"/>
              </a:rPr>
              <a:t>Mae </a:t>
            </a:r>
            <a:r>
              <a:rPr lang="en-GB" sz="1800" err="1">
                <a:latin typeface="Century Gothic"/>
              </a:rPr>
              <a:t>cyfarwyddiadau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integredig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yn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defnyddio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rhifo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clir</a:t>
            </a:r>
            <a:r>
              <a:rPr lang="en-GB" sz="1800">
                <a:latin typeface="Century Gothic"/>
              </a:rPr>
              <a:t>, </a:t>
            </a:r>
            <a:r>
              <a:rPr lang="en-GB" sz="1800" err="1">
                <a:latin typeface="Century Gothic"/>
              </a:rPr>
              <a:t>saethau</a:t>
            </a:r>
            <a:r>
              <a:rPr lang="en-GB" sz="1800">
                <a:latin typeface="Century Gothic"/>
              </a:rPr>
              <a:t> a </a:t>
            </a:r>
            <a:r>
              <a:rPr lang="en-GB" sz="1800" err="1">
                <a:latin typeface="Century Gothic"/>
              </a:rPr>
              <a:t>phictogramau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syml</a:t>
            </a:r>
            <a:r>
              <a:rPr lang="en-GB" sz="1800">
                <a:latin typeface="Century Gothic"/>
              </a:rPr>
              <a:t>, </a:t>
            </a:r>
            <a:r>
              <a:rPr lang="en-GB" sz="1800" err="1">
                <a:latin typeface="Century Gothic"/>
              </a:rPr>
              <a:t>fel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llygad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i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ddangos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pryd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i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wneud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arsylwadau</a:t>
            </a:r>
            <a:r>
              <a:rPr lang="en-GB" sz="1800">
                <a:latin typeface="Century Gothic"/>
              </a:rPr>
              <a:t>. </a:t>
            </a:r>
            <a:r>
              <a:rPr lang="en-GB" sz="1800" err="1">
                <a:latin typeface="Century Gothic"/>
              </a:rPr>
              <a:t>Cawsant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eu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datblygu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gan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ddefnyddio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theori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llwyth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gwybyddol</a:t>
            </a:r>
            <a:r>
              <a:rPr lang="en-GB" sz="1800">
                <a:latin typeface="Century Gothic"/>
              </a:rPr>
              <a:t> ac </a:t>
            </a:r>
            <a:r>
              <a:rPr lang="en-GB" sz="1800" err="1">
                <a:latin typeface="Century Gothic"/>
              </a:rPr>
              <a:t>maen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nhw’n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dileu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gwybodaeth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ddiangen</a:t>
            </a:r>
            <a:r>
              <a:rPr lang="en-GB" sz="1800">
                <a:latin typeface="Century Gothic"/>
              </a:rPr>
              <a:t>. Felly, </a:t>
            </a:r>
            <a:r>
              <a:rPr lang="en-GB" sz="1800" err="1">
                <a:latin typeface="Century Gothic"/>
              </a:rPr>
              <a:t>mae'r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cyfarwyddiadau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yn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lleihau'r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llwyth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diangen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ar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ddysgwyr</a:t>
            </a:r>
            <a:r>
              <a:rPr lang="en-GB" sz="1800">
                <a:latin typeface="Century Gothic"/>
              </a:rPr>
              <a:t>, </a:t>
            </a:r>
            <a:r>
              <a:rPr lang="en-GB" sz="1800" err="1">
                <a:latin typeface="Century Gothic"/>
              </a:rPr>
              <a:t>gan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gynyddu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gallu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eu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cof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gweithredol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i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feddwl</a:t>
            </a:r>
            <a:r>
              <a:rPr lang="en-GB" sz="1800">
                <a:latin typeface="Century Gothic"/>
              </a:rPr>
              <a:t> am yr </a:t>
            </a:r>
            <a:r>
              <a:rPr lang="en-GB" sz="1800" err="1">
                <a:latin typeface="Century Gothic"/>
              </a:rPr>
              <a:t>hyn</a:t>
            </a:r>
            <a:r>
              <a:rPr lang="en-GB" sz="1800">
                <a:latin typeface="Century Gothic"/>
              </a:rPr>
              <a:t> y </a:t>
            </a:r>
            <a:r>
              <a:rPr lang="en-GB" sz="1800" err="1">
                <a:latin typeface="Century Gothic"/>
              </a:rPr>
              <a:t>maent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yn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ei</a:t>
            </a:r>
            <a:r>
              <a:rPr lang="en-GB" sz="1800">
                <a:latin typeface="Century Gothic"/>
              </a:rPr>
              <a:t> </a:t>
            </a:r>
            <a:r>
              <a:rPr lang="en-GB" sz="1800" err="1">
                <a:latin typeface="Century Gothic"/>
              </a:rPr>
              <a:t>wneud</a:t>
            </a:r>
            <a:r>
              <a:rPr lang="en-GB" sz="1800">
                <a:latin typeface="Century Gothic"/>
              </a:rPr>
              <a:t> a </a:t>
            </a:r>
            <a:r>
              <a:rPr lang="en-GB" sz="1800" err="1">
                <a:latin typeface="Century Gothic"/>
              </a:rPr>
              <a:t>pham</a:t>
            </a:r>
            <a:r>
              <a:rPr lang="en-GB" sz="1800">
                <a:latin typeface="Century Gothic"/>
              </a:rPr>
              <a:t>.</a:t>
            </a:r>
            <a:endParaRPr lang="en-US">
              <a:latin typeface="Century Gothic"/>
            </a:endParaRPr>
          </a:p>
          <a:p>
            <a:r>
              <a:rPr lang="en-GB" sz="1800" err="1">
                <a:latin typeface="Century Gothic"/>
                <a:ea typeface="Calibri"/>
                <a:cs typeface="Times New Roman"/>
              </a:rPr>
              <a:t>Darllenwch</a:t>
            </a:r>
            <a:r>
              <a:rPr lang="en-GB" sz="1800">
                <a:latin typeface="Century Gothic"/>
                <a:ea typeface="Calibri"/>
                <a:cs typeface="Times New Roman"/>
              </a:rPr>
              <a:t> </a:t>
            </a:r>
            <a:r>
              <a:rPr lang="en-GB" sz="1800" err="1">
                <a:latin typeface="Century Gothic"/>
                <a:ea typeface="Calibri"/>
                <a:cs typeface="Times New Roman"/>
              </a:rPr>
              <a:t>fwy</a:t>
            </a:r>
            <a:r>
              <a:rPr lang="en-GB" sz="1800">
                <a:latin typeface="Century Gothic"/>
                <a:ea typeface="Calibri"/>
                <a:cs typeface="Times New Roman"/>
              </a:rPr>
              <a:t> </a:t>
            </a:r>
            <a:r>
              <a:rPr lang="en-GB" sz="1800" err="1">
                <a:latin typeface="Century Gothic"/>
                <a:ea typeface="Calibri"/>
                <a:cs typeface="Times New Roman"/>
              </a:rPr>
              <a:t>yn</a:t>
            </a:r>
            <a:r>
              <a:rPr lang="en-GB" sz="1800">
                <a:latin typeface="Century Gothic"/>
                <a:ea typeface="Calibri"/>
                <a:cs typeface="Times New Roman"/>
              </a:rPr>
              <a:t> </a:t>
            </a:r>
            <a:r>
              <a:rPr lang="en-GB" sz="1800" u="sng">
                <a:solidFill>
                  <a:srgbClr val="0563C1"/>
                </a:solidFill>
                <a:effectLst/>
                <a:latin typeface="Century Gothic"/>
                <a:ea typeface="Calibri"/>
                <a:cs typeface="Times New Roman"/>
              </a:rPr>
              <a:t>rsc.li/47bIKi5 </a:t>
            </a:r>
            <a:r>
              <a:rPr lang="en-GB" sz="1800">
                <a:effectLst/>
                <a:latin typeface="Century Gothic"/>
                <a:ea typeface="Calibri"/>
                <a:cs typeface="Times New Roman"/>
              </a:rPr>
              <a:t>. </a:t>
            </a:r>
            <a:endParaRPr lang="en-GB"/>
          </a:p>
          <a:p>
            <a:pPr marL="0" indent="0">
              <a:buNone/>
            </a:pPr>
            <a:endParaRPr lang="en-GB" sz="1800">
              <a:latin typeface="Century Gothic"/>
              <a:ea typeface="Calibri"/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6EB5B2-0714-BF4C-0DDD-902AC21D831B}"/>
              </a:ext>
            </a:extLst>
          </p:cNvPr>
          <p:cNvSpPr txBox="1"/>
          <p:nvPr/>
        </p:nvSpPr>
        <p:spPr>
          <a:xfrm rot="5400000" flipH="1">
            <a:off x="9762367" y="2046423"/>
            <a:ext cx="4062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err="1">
                <a:solidFill>
                  <a:schemeClr val="bg1"/>
                </a:solidFill>
                <a:latin typeface="Century Gothic" panose="020B0502020202020204" pitchFamily="34" charset="0"/>
              </a:rPr>
              <a:t>Rhagarweiniad</a:t>
            </a:r>
            <a:endParaRPr lang="en-GB" sz="32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859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ent Arrow 118">
            <a:extLst>
              <a:ext uri="{FF2B5EF4-FFF2-40B4-BE49-F238E27FC236}">
                <a16:creationId xmlns:a16="http://schemas.microsoft.com/office/drawing/2014/main" id="{479E7466-02E7-D2D2-D8E0-4A7DE80D5B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H="1">
            <a:off x="6272425" y="1068550"/>
            <a:ext cx="773442" cy="841159"/>
          </a:xfrm>
          <a:prstGeom prst="bentArrow">
            <a:avLst>
              <a:gd name="adj1" fmla="val 8078"/>
              <a:gd name="adj2" fmla="val 10481"/>
              <a:gd name="adj3" fmla="val 1818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7118" y="6033637"/>
            <a:ext cx="2739364" cy="777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GB" sz="1400" b="1" dirty="0">
                <a:solidFill>
                  <a:srgbClr val="C00000"/>
                </a:solidFill>
                <a:latin typeface="Century Gothic"/>
                <a:sym typeface="Wingdings 2" panose="05020102010507070707" pitchFamily="18" charset="2"/>
              </a:rPr>
              <a:t>RSC </a:t>
            </a:r>
            <a:r>
              <a:rPr lang="en-GB" sz="1400" b="1" dirty="0" err="1">
                <a:solidFill>
                  <a:srgbClr val="C00000"/>
                </a:solidFill>
                <a:latin typeface="Century Gothic"/>
              </a:rPr>
              <a:t>cemeg</a:t>
            </a:r>
            <a:r>
              <a:rPr lang="en-GB" sz="1400" b="1" dirty="0">
                <a:solidFill>
                  <a:srgbClr val="C00000"/>
                </a:solidFill>
                <a:latin typeface="Century Gothic"/>
              </a:rPr>
              <a:t> </a:t>
            </a:r>
            <a:r>
              <a:rPr lang="en-GB" sz="1400" b="1" dirty="0" err="1">
                <a:solidFill>
                  <a:srgbClr val="C00000"/>
                </a:solidFill>
                <a:latin typeface="Century Gothic"/>
              </a:rPr>
              <a:t>graddfa</a:t>
            </a:r>
            <a:r>
              <a:rPr lang="en-GB" sz="1400" b="1" dirty="0">
                <a:solidFill>
                  <a:srgbClr val="C00000"/>
                </a:solidFill>
                <a:latin typeface="Century Gothic"/>
              </a:rPr>
              <a:t> micro</a:t>
            </a:r>
            <a:endParaRPr lang="en-GB" sz="1400" b="1" dirty="0">
              <a:solidFill>
                <a:srgbClr val="C00000"/>
              </a:solidFill>
              <a:latin typeface="Century Gothic"/>
              <a:sym typeface="Wingdings 2" panose="05020102010507070707" pitchFamily="18" charset="2"/>
            </a:endParaRPr>
          </a:p>
          <a:p>
            <a:r>
              <a:rPr lang="en-GB" sz="1400" b="1" dirty="0" err="1">
                <a:latin typeface="Century Gothic" panose="020B0502020202020204" pitchFamily="34" charset="0"/>
              </a:rPr>
              <a:t>Titradiad</a:t>
            </a:r>
            <a:endParaRPr lang="en-GB" sz="1400" b="1" dirty="0">
              <a:latin typeface="Century Gothic" panose="020B0502020202020204" pitchFamily="34" charset="0"/>
            </a:endParaRPr>
          </a:p>
          <a:p>
            <a:r>
              <a:rPr lang="en-GB" sz="1400" dirty="0" err="1">
                <a:effectLst/>
                <a:latin typeface="Century Gothic" panose="020B0502020202020204" pitchFamily="34" charset="0"/>
              </a:rPr>
              <a:t>Lawrlwytho</a:t>
            </a:r>
            <a:r>
              <a:rPr lang="en-GB" sz="1400" dirty="0">
                <a:effectLst/>
                <a:latin typeface="Century Gothic" panose="020B0502020202020204" pitchFamily="34" charset="0"/>
              </a:rPr>
              <a:t> o</a:t>
            </a:r>
            <a:r>
              <a:rPr lang="en-GB" sz="1400" u="none" dirty="0">
                <a:latin typeface="Century Gothic" panose="020B0502020202020204" pitchFamily="34" charset="0"/>
              </a:rPr>
              <a:t> </a:t>
            </a:r>
            <a:r>
              <a:rPr lang="en-GB" sz="1400" dirty="0">
                <a:latin typeface="Century Gothic"/>
                <a:sym typeface="Wingdings 2" panose="05020102010507070707" pitchFamily="18" charset="2"/>
                <a:hlinkClick r:id="rId3"/>
              </a:rPr>
              <a:t>rsc.li/4icIogx</a:t>
            </a:r>
            <a:endParaRPr lang="en-GB" sz="140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blue circle with a white face wearing safety glasses">
            <a:extLst>
              <a:ext uri="{FF2B5EF4-FFF2-40B4-BE49-F238E27FC236}">
                <a16:creationId xmlns:a16="http://schemas.microsoft.com/office/drawing/2014/main" id="{E361460D-DEDE-FA39-D7F9-E7891E9E0C1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0713" y="6055867"/>
            <a:ext cx="835175" cy="777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hlinkClick r:id="rId5"/>
            <a:extLst>
              <a:ext uri="{FF2B5EF4-FFF2-40B4-BE49-F238E27FC236}">
                <a16:creationId xmlns:a16="http://schemas.microsoft.com/office/drawing/2014/main" id="{7F3FEE55-4A4C-859F-7023-829912061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8837" y="6422507"/>
            <a:ext cx="1233163" cy="43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832256A5-0B13-D201-425D-B3DB942F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25563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sz="4000" err="1">
                <a:solidFill>
                  <a:schemeClr val="tx1"/>
                </a:solidFill>
              </a:rPr>
              <a:t>Cyfarwyddiadau</a:t>
            </a:r>
            <a:r>
              <a:rPr lang="en-GB" sz="4000">
                <a:solidFill>
                  <a:schemeClr val="tx1"/>
                </a:solidFill>
              </a:rPr>
              <a:t> </a:t>
            </a:r>
            <a:r>
              <a:rPr lang="en-GB" sz="4000" err="1">
                <a:solidFill>
                  <a:schemeClr val="tx1"/>
                </a:solidFill>
              </a:rPr>
              <a:t>integredig</a:t>
            </a:r>
            <a:r>
              <a:rPr lang="en-GB" sz="4000"/>
              <a:t>: </a:t>
            </a:r>
            <a:r>
              <a:rPr lang="en-GB" sz="4000" err="1"/>
              <a:t>titradiad</a:t>
            </a:r>
            <a:endParaRPr lang="en-GB" sz="40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987BE3-2110-90DE-F626-8A550125A630}"/>
              </a:ext>
            </a:extLst>
          </p:cNvPr>
          <p:cNvSpPr txBox="1"/>
          <p:nvPr/>
        </p:nvSpPr>
        <p:spPr>
          <a:xfrm>
            <a:off x="6972765" y="666632"/>
            <a:ext cx="2974064" cy="871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GB" dirty="0">
                <a:sym typeface="Wingdings 2" panose="05020102010507070707" pitchFamily="18" charset="2"/>
              </a:rPr>
              <a:t> </a:t>
            </a:r>
            <a:r>
              <a:rPr lang="en-GB" sz="1600" dirty="0" err="1">
                <a:latin typeface="Century Gothic" panose="020B0502020202020204" pitchFamily="34" charset="0"/>
              </a:rPr>
              <a:t>Llenwch</a:t>
            </a:r>
            <a:r>
              <a:rPr lang="en-GB" sz="1600" dirty="0">
                <a:latin typeface="Century Gothic" panose="020B0502020202020204" pitchFamily="34" charset="0"/>
              </a:rPr>
              <a:t> y </a:t>
            </a:r>
            <a:r>
              <a:rPr lang="en-GB" sz="1600" dirty="0" err="1">
                <a:latin typeface="Century Gothic" panose="020B0502020202020204" pitchFamily="34" charset="0"/>
              </a:rPr>
              <a:t>bibed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gyda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hydoddiant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NaOH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498B8E-B48B-B0E9-3CE2-DDD1C528C2B8}"/>
              </a:ext>
            </a:extLst>
          </p:cNvPr>
          <p:cNvSpPr txBox="1"/>
          <p:nvPr/>
        </p:nvSpPr>
        <p:spPr>
          <a:xfrm>
            <a:off x="8133074" y="1727081"/>
            <a:ext cx="2656847" cy="871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GB" dirty="0">
                <a:sym typeface="Wingdings 2" panose="05020102010507070707" pitchFamily="18" charset="2"/>
              </a:rPr>
              <a:t>  </a:t>
            </a:r>
            <a:r>
              <a:rPr lang="en-GB" sz="1600" dirty="0" err="1">
                <a:latin typeface="Century Gothic" panose="020B0502020202020204" pitchFamily="34" charset="0"/>
              </a:rPr>
              <a:t>Clampiwch</a:t>
            </a:r>
            <a:r>
              <a:rPr lang="en-GB" sz="1600" dirty="0">
                <a:latin typeface="Century Gothic" panose="020B0502020202020204" pitchFamily="34" charset="0"/>
              </a:rPr>
              <a:t> y </a:t>
            </a:r>
            <a:r>
              <a:rPr lang="en-GB" sz="1600" dirty="0" err="1">
                <a:latin typeface="Century Gothic" panose="020B0502020202020204" pitchFamily="34" charset="0"/>
              </a:rPr>
              <a:t>bibed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yn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ysgafn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21F79C-3895-F883-34F8-B3C33A75474B}"/>
              </a:ext>
            </a:extLst>
          </p:cNvPr>
          <p:cNvSpPr txBox="1"/>
          <p:nvPr/>
        </p:nvSpPr>
        <p:spPr>
          <a:xfrm>
            <a:off x="9112388" y="2763483"/>
            <a:ext cx="2895366" cy="11892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GB" dirty="0">
                <a:sym typeface="Wingdings 2" panose="05020102010507070707" pitchFamily="18" charset="2"/>
              </a:rPr>
              <a:t> </a:t>
            </a:r>
            <a:r>
              <a:rPr lang="en-GB" dirty="0">
                <a:solidFill>
                  <a:srgbClr val="FF0000"/>
                </a:solidFill>
                <a:sym typeface="Wingdings 2" panose="05020102010507070707" pitchFamily="18" charset="2"/>
              </a:rPr>
              <a:t></a:t>
            </a:r>
            <a:r>
              <a:rPr lang="en-GB" dirty="0"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Tynhewch</a:t>
            </a:r>
            <a:r>
              <a:rPr lang="en-GB" sz="1600" dirty="0">
                <a:latin typeface="Century Gothic" panose="020B0502020202020204" pitchFamily="34" charset="0"/>
              </a:rPr>
              <a:t> y clamp </a:t>
            </a:r>
            <a:r>
              <a:rPr lang="en-GB" sz="1600" dirty="0" err="1">
                <a:latin typeface="Century Gothic" panose="020B0502020202020204" pitchFamily="34" charset="0"/>
              </a:rPr>
              <a:t>yn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ofalus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i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ychwanegu</a:t>
            </a:r>
            <a:r>
              <a:rPr lang="en-GB" sz="1600" dirty="0">
                <a:latin typeface="Century Gothic" panose="020B0502020202020204" pitchFamily="34" charset="0"/>
              </a:rPr>
              <a:t> un </a:t>
            </a:r>
            <a:r>
              <a:rPr lang="en-GB" sz="1600" dirty="0" err="1">
                <a:latin typeface="Century Gothic" panose="020B0502020202020204" pitchFamily="34" charset="0"/>
              </a:rPr>
              <a:t>diferyn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ar</a:t>
            </a:r>
            <a:r>
              <a:rPr lang="en-GB" sz="1600" dirty="0">
                <a:latin typeface="Century Gothic" panose="020B0502020202020204" pitchFamily="34" charset="0"/>
              </a:rPr>
              <a:t> y </a:t>
            </a:r>
            <a:r>
              <a:rPr lang="en-GB" sz="1600" dirty="0" err="1">
                <a:latin typeface="Century Gothic" panose="020B0502020202020204" pitchFamily="34" charset="0"/>
              </a:rPr>
              <a:t>tro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8EB53FF-BD29-31F6-68DC-60313EFDDD17}"/>
              </a:ext>
            </a:extLst>
          </p:cNvPr>
          <p:cNvSpPr txBox="1"/>
          <p:nvPr/>
        </p:nvSpPr>
        <p:spPr>
          <a:xfrm>
            <a:off x="9554556" y="4142144"/>
            <a:ext cx="2453198" cy="5835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GB" dirty="0">
                <a:solidFill>
                  <a:srgbClr val="FF0000"/>
                </a:solidFill>
                <a:sym typeface="Wingdings 2" panose="05020102010507070707" pitchFamily="18" charset="2"/>
              </a:rPr>
              <a:t> </a:t>
            </a:r>
            <a:r>
              <a:rPr lang="en-GB" dirty="0"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Troellwch</a:t>
            </a:r>
            <a:r>
              <a:rPr lang="en-GB" sz="1600" dirty="0">
                <a:latin typeface="Century Gothic" panose="020B0502020202020204" pitchFamily="34" charset="0"/>
              </a:rPr>
              <a:t> y </a:t>
            </a:r>
            <a:r>
              <a:rPr lang="en-GB" sz="1600" dirty="0" err="1">
                <a:latin typeface="Century Gothic" panose="020B0502020202020204" pitchFamily="34" charset="0"/>
              </a:rPr>
              <a:t>ffiol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EBF524-846B-85B8-03E2-D6D996ADA6D1}"/>
              </a:ext>
            </a:extLst>
          </p:cNvPr>
          <p:cNvSpPr txBox="1"/>
          <p:nvPr/>
        </p:nvSpPr>
        <p:spPr>
          <a:xfrm>
            <a:off x="7918002" y="4881363"/>
            <a:ext cx="4089752" cy="13420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GB" dirty="0">
                <a:sym typeface="Wingdings 2" panose="05020102010507070707" pitchFamily="18" charset="2"/>
              </a:rPr>
              <a:t>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Ailadroddwch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gamau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5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a </a:t>
            </a:r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6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,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gan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gyfri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a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nodi’r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nifer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o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ddiferion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yr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ydych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yn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ychwanegu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nes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bod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lliw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pinc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parhaol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i’w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weld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sz="1600" dirty="0">
                <a:latin typeface="Century Gothic" panose="020B0502020202020204" pitchFamily="34" charset="0"/>
              </a:rPr>
              <a:t> </a:t>
            </a:r>
          </a:p>
        </p:txBody>
      </p:sp>
      <p:grpSp>
        <p:nvGrpSpPr>
          <p:cNvPr id="12" name="Group 11" descr="Outline of a beaker containing a liquid">
            <a:extLst>
              <a:ext uri="{FF2B5EF4-FFF2-40B4-BE49-F238E27FC236}">
                <a16:creationId xmlns:a16="http://schemas.microsoft.com/office/drawing/2014/main" id="{1C5E8C20-52E6-EDF8-8BC9-239A1750077A}"/>
              </a:ext>
            </a:extLst>
          </p:cNvPr>
          <p:cNvGrpSpPr/>
          <p:nvPr/>
        </p:nvGrpSpPr>
        <p:grpSpPr>
          <a:xfrm>
            <a:off x="5562812" y="4244613"/>
            <a:ext cx="1402915" cy="1768650"/>
            <a:chOff x="6674476" y="980026"/>
            <a:chExt cx="1319412" cy="166337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CFB3F8-DD40-9157-9AC9-18ACF38E3253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8EEA2372-3B85-CEBC-3633-6A3E532BDBEC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18" name="Freeform 159" descr="Pipette going into beaker">
            <a:extLst>
              <a:ext uri="{FF2B5EF4-FFF2-40B4-BE49-F238E27FC236}">
                <a16:creationId xmlns:a16="http://schemas.microsoft.com/office/drawing/2014/main" id="{F21C78E1-FCCD-1EA2-3121-5A7F83BE45F7}"/>
              </a:ext>
            </a:extLst>
          </p:cNvPr>
          <p:cNvSpPr/>
          <p:nvPr/>
        </p:nvSpPr>
        <p:spPr>
          <a:xfrm rot="5400000">
            <a:off x="4749365" y="3425514"/>
            <a:ext cx="3127865" cy="354169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9" name="Rectangle 18" descr="Right side of clamp holding pipette">
            <a:extLst>
              <a:ext uri="{FF2B5EF4-FFF2-40B4-BE49-F238E27FC236}">
                <a16:creationId xmlns:a16="http://schemas.microsoft.com/office/drawing/2014/main" id="{2CA584AD-7565-13C3-79AF-61831AFFFA3C}"/>
              </a:ext>
            </a:extLst>
          </p:cNvPr>
          <p:cNvSpPr/>
          <p:nvPr/>
        </p:nvSpPr>
        <p:spPr>
          <a:xfrm>
            <a:off x="6589637" y="2024368"/>
            <a:ext cx="179036" cy="99330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 descr="Left side of clamp holding pipette">
            <a:extLst>
              <a:ext uri="{FF2B5EF4-FFF2-40B4-BE49-F238E27FC236}">
                <a16:creationId xmlns:a16="http://schemas.microsoft.com/office/drawing/2014/main" id="{741B5710-90AF-8742-F943-E90A27EBE349}"/>
              </a:ext>
            </a:extLst>
          </p:cNvPr>
          <p:cNvSpPr/>
          <p:nvPr/>
        </p:nvSpPr>
        <p:spPr>
          <a:xfrm>
            <a:off x="5857922" y="2038666"/>
            <a:ext cx="179036" cy="99330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 descr="Outline of a beaker containing a liquid">
            <a:extLst>
              <a:ext uri="{FF2B5EF4-FFF2-40B4-BE49-F238E27FC236}">
                <a16:creationId xmlns:a16="http://schemas.microsoft.com/office/drawing/2014/main" id="{6C15BF63-3DA9-59A5-FBF0-9FE1A16970E6}"/>
              </a:ext>
            </a:extLst>
          </p:cNvPr>
          <p:cNvGrpSpPr/>
          <p:nvPr/>
        </p:nvGrpSpPr>
        <p:grpSpPr>
          <a:xfrm>
            <a:off x="1166842" y="1710152"/>
            <a:ext cx="978843" cy="1234024"/>
            <a:chOff x="6674476" y="980026"/>
            <a:chExt cx="1319412" cy="166337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B5E7764-DC11-BE0B-2371-A18B74B70538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" name="Freeform 54">
              <a:extLst>
                <a:ext uri="{FF2B5EF4-FFF2-40B4-BE49-F238E27FC236}">
                  <a16:creationId xmlns:a16="http://schemas.microsoft.com/office/drawing/2014/main" id="{1B18CA05-8B3C-019E-F639-5E3C15EE5E59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5" name="Right Arrow 90">
            <a:extLst>
              <a:ext uri="{FF2B5EF4-FFF2-40B4-BE49-F238E27FC236}">
                <a16:creationId xmlns:a16="http://schemas.microsoft.com/office/drawing/2014/main" id="{92B1ED5C-6575-0B07-9D4C-7C6CC8A41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959554" y="1704880"/>
            <a:ext cx="1024387" cy="139337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DD3DD0-D3F4-053A-E205-BC55D59F8B70}"/>
              </a:ext>
            </a:extLst>
          </p:cNvPr>
          <p:cNvSpPr txBox="1"/>
          <p:nvPr/>
        </p:nvSpPr>
        <p:spPr>
          <a:xfrm>
            <a:off x="381837" y="390801"/>
            <a:ext cx="2247727" cy="8715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en-GB" sz="2800" dirty="0">
                <a:sym typeface="Wingdings 2" panose="05020102010507070707" pitchFamily="18" charset="2"/>
              </a:rPr>
              <a:t></a:t>
            </a:r>
            <a:r>
              <a:rPr lang="en-GB" dirty="0">
                <a:sym typeface="Wingdings 2" panose="05020102010507070707" pitchFamily="18" charset="2"/>
              </a:rPr>
              <a:t> </a:t>
            </a:r>
            <a:r>
              <a:rPr lang="en-GB" sz="1600" dirty="0">
                <a:latin typeface="Century Gothic" panose="020B0502020202020204" pitchFamily="34" charset="0"/>
              </a:rPr>
              <a:t>1 </a:t>
            </a:r>
            <a:r>
              <a:rPr lang="en-GB" sz="1600" dirty="0" err="1">
                <a:latin typeface="Century Gothic" panose="020B0502020202020204" pitchFamily="34" charset="0"/>
              </a:rPr>
              <a:t>diferyn</a:t>
            </a:r>
            <a:r>
              <a:rPr lang="en-GB" sz="1600" dirty="0">
                <a:latin typeface="Century Gothic" panose="020B0502020202020204" pitchFamily="34" charset="0"/>
              </a:rPr>
              <a:t> o </a:t>
            </a:r>
            <a:r>
              <a:rPr lang="en-GB" sz="1600" dirty="0" err="1">
                <a:latin typeface="Century Gothic" panose="020B0502020202020204" pitchFamily="34" charset="0"/>
              </a:rPr>
              <a:t>ffenolffthalein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>
                <a:solidFill>
                  <a:srgbClr val="FF0000"/>
                </a:solidFill>
                <a:latin typeface="Century Gothic" panose="020B0502020202020204" pitchFamily="34" charset="0"/>
                <a:sym typeface="Wingdings 2" panose="05020102010507070707" pitchFamily="18" charset="2"/>
              </a:rPr>
              <a:t>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7" name="Bent Arrow 118">
            <a:extLst>
              <a:ext uri="{FF2B5EF4-FFF2-40B4-BE49-F238E27FC236}">
                <a16:creationId xmlns:a16="http://schemas.microsoft.com/office/drawing/2014/main" id="{05FD48D2-A361-8A6E-7A16-943BF52781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H="1">
            <a:off x="1765022" y="1479439"/>
            <a:ext cx="773442" cy="841159"/>
          </a:xfrm>
          <a:prstGeom prst="bentArrow">
            <a:avLst>
              <a:gd name="adj1" fmla="val 8078"/>
              <a:gd name="adj2" fmla="val 10481"/>
              <a:gd name="adj3" fmla="val 1818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EF79DC-7353-AACC-3E45-3643C9C3B7CC}"/>
              </a:ext>
            </a:extLst>
          </p:cNvPr>
          <p:cNvSpPr txBox="1"/>
          <p:nvPr/>
        </p:nvSpPr>
        <p:spPr>
          <a:xfrm>
            <a:off x="2500690" y="1335854"/>
            <a:ext cx="2247727" cy="6024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GB" dirty="0">
                <a:sym typeface="Wingdings 2" panose="05020102010507070707" pitchFamily="18" charset="2"/>
              </a:rPr>
              <a:t></a:t>
            </a:r>
            <a:r>
              <a:rPr lang="en-GB" sz="1600" dirty="0">
                <a:latin typeface="Century Gothic"/>
              </a:rPr>
              <a:t> 1cm</a:t>
            </a:r>
            <a:r>
              <a:rPr lang="en-GB" sz="1600" baseline="30000" dirty="0">
                <a:latin typeface="Century Gothic"/>
              </a:rPr>
              <a:t>3</a:t>
            </a:r>
            <a:r>
              <a:rPr lang="en-GB" sz="1600" dirty="0">
                <a:latin typeface="Century Gothic"/>
              </a:rPr>
              <a:t> o </a:t>
            </a:r>
            <a:r>
              <a:rPr lang="en-GB" sz="1600" dirty="0" err="1">
                <a:latin typeface="Century Gothic"/>
              </a:rPr>
              <a:t>finegr</a:t>
            </a:r>
            <a:r>
              <a:rPr lang="en-GB" sz="1600" dirty="0">
                <a:latin typeface="Century Gothic"/>
              </a:rPr>
              <a:t>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9" name="Freeform: Shape 8" descr="Dashed line showing break in page">
            <a:extLst>
              <a:ext uri="{FF2B5EF4-FFF2-40B4-BE49-F238E27FC236}">
                <a16:creationId xmlns:a16="http://schemas.microsoft.com/office/drawing/2014/main" id="{C6AC780F-AF88-6648-ABB1-1CABC949F668}"/>
              </a:ext>
            </a:extLst>
          </p:cNvPr>
          <p:cNvSpPr/>
          <p:nvPr/>
        </p:nvSpPr>
        <p:spPr>
          <a:xfrm>
            <a:off x="-1" y="72871"/>
            <a:ext cx="7023571" cy="4101648"/>
          </a:xfrm>
          <a:custGeom>
            <a:avLst/>
            <a:gdLst>
              <a:gd name="connsiteX0" fmla="*/ 0 w 7126542"/>
              <a:gd name="connsiteY0" fmla="*/ 3185559 h 3185559"/>
              <a:gd name="connsiteX1" fmla="*/ 1316736 w 7126542"/>
              <a:gd name="connsiteY1" fmla="*/ 2661303 h 3185559"/>
              <a:gd name="connsiteX2" fmla="*/ 3803904 w 7126542"/>
              <a:gd name="connsiteY2" fmla="*/ 2539383 h 3185559"/>
              <a:gd name="connsiteX3" fmla="*/ 6827520 w 7126542"/>
              <a:gd name="connsiteY3" fmla="*/ 222903 h 3185559"/>
              <a:gd name="connsiteX4" fmla="*/ 6851904 w 7126542"/>
              <a:gd name="connsiteY4" fmla="*/ 222903 h 3185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6542" h="3185559">
                <a:moveTo>
                  <a:pt x="0" y="3185559"/>
                </a:moveTo>
                <a:cubicBezTo>
                  <a:pt x="341376" y="2977279"/>
                  <a:pt x="682752" y="2768999"/>
                  <a:pt x="1316736" y="2661303"/>
                </a:cubicBezTo>
                <a:cubicBezTo>
                  <a:pt x="1950720" y="2553607"/>
                  <a:pt x="2885440" y="2945783"/>
                  <a:pt x="3803904" y="2539383"/>
                </a:cubicBezTo>
                <a:cubicBezTo>
                  <a:pt x="4722368" y="2132983"/>
                  <a:pt x="6827520" y="222903"/>
                  <a:pt x="6827520" y="222903"/>
                </a:cubicBezTo>
                <a:cubicBezTo>
                  <a:pt x="7335520" y="-163177"/>
                  <a:pt x="7093712" y="29863"/>
                  <a:pt x="6851904" y="222903"/>
                </a:cubicBezTo>
              </a:path>
            </a:pathLst>
          </a:custGeom>
          <a:noFill/>
          <a:ln w="571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C634ACC-4A1A-59D8-FAB2-E16E176517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/>
        </p:nvGrpSpPr>
        <p:grpSpPr>
          <a:xfrm rot="9877355" flipH="1">
            <a:off x="7284043" y="4603782"/>
            <a:ext cx="758362" cy="786226"/>
            <a:chOff x="3416300" y="2501900"/>
            <a:chExt cx="889000" cy="889000"/>
          </a:xfrm>
        </p:grpSpPr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E714190F-2E39-8681-39EC-1E8D114ECCB2}"/>
                </a:ext>
              </a:extLst>
            </p:cNvPr>
            <p:cNvSpPr>
              <a:spLocks/>
            </p:cNvSpPr>
            <p:nvPr/>
          </p:nvSpPr>
          <p:spPr>
            <a:xfrm rot="13613037">
              <a:off x="3441700" y="2527300"/>
              <a:ext cx="889000" cy="8382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FCA3FE1-8790-60F6-7546-7A80C938836A}"/>
                </a:ext>
              </a:extLst>
            </p:cNvPr>
            <p:cNvCxnSpPr>
              <a:cxnSpLocks/>
            </p:cNvCxnSpPr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734659-0231-D868-001D-C47A3055C8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3DE6F5B-7CD5-0CA6-5966-9F57868DD0C0}"/>
                </a:ext>
              </a:extLst>
            </p:cNvPr>
            <p:cNvSpPr>
              <a:spLocks/>
            </p:cNvSpPr>
            <p:nvPr/>
          </p:nvSpPr>
          <p:spPr>
            <a:xfrm>
              <a:off x="3441700" y="2768600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1138EE64-DECD-506A-4864-DEA5541D8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466" y="6085401"/>
            <a:ext cx="718669" cy="7186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1763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832256A5-0B13-D201-425D-B3DB942F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702" y="-1277361"/>
            <a:ext cx="1051560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 sz="4000" dirty="0" err="1">
                <a:solidFill>
                  <a:schemeClr val="tx1"/>
                </a:solidFill>
              </a:rPr>
              <a:t>Cyfarwyddiadau</a:t>
            </a:r>
            <a:r>
              <a:rPr lang="en-GB" sz="4000" dirty="0">
                <a:solidFill>
                  <a:schemeClr val="tx1"/>
                </a:solidFill>
              </a:rPr>
              <a:t> </a:t>
            </a:r>
            <a:r>
              <a:rPr lang="en-GB" sz="4000" dirty="0" err="1">
                <a:solidFill>
                  <a:schemeClr val="tx1"/>
                </a:solidFill>
              </a:rPr>
              <a:t>integredig</a:t>
            </a:r>
            <a:r>
              <a:rPr lang="en-GB" sz="4000" dirty="0"/>
              <a:t>: </a:t>
            </a:r>
            <a:r>
              <a:rPr lang="en-GB" sz="4000" dirty="0" err="1"/>
              <a:t>titradiad</a:t>
            </a:r>
            <a:r>
              <a:rPr lang="en-GB" sz="4000" dirty="0"/>
              <a:t> 2</a:t>
            </a:r>
          </a:p>
        </p:txBody>
      </p:sp>
      <p:grpSp>
        <p:nvGrpSpPr>
          <p:cNvPr id="6" name="Group 5" descr="Outline of a beaker containing a liquid">
            <a:extLst>
              <a:ext uri="{FF2B5EF4-FFF2-40B4-BE49-F238E27FC236}">
                <a16:creationId xmlns:a16="http://schemas.microsoft.com/office/drawing/2014/main" id="{E8710BA3-85AA-F295-035A-AE3E94B4D127}"/>
              </a:ext>
            </a:extLst>
          </p:cNvPr>
          <p:cNvGrpSpPr/>
          <p:nvPr/>
        </p:nvGrpSpPr>
        <p:grpSpPr>
          <a:xfrm>
            <a:off x="1166842" y="1710152"/>
            <a:ext cx="978843" cy="1234024"/>
            <a:chOff x="6674476" y="980026"/>
            <a:chExt cx="1319412" cy="166337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E692C12-3DDF-549B-EA6D-ECE8B09937A8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" name="Freeform 54">
              <a:extLst>
                <a:ext uri="{FF2B5EF4-FFF2-40B4-BE49-F238E27FC236}">
                  <a16:creationId xmlns:a16="http://schemas.microsoft.com/office/drawing/2014/main" id="{4B34BFFC-5AA8-235A-9B04-190D95BAA20E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2" name="Group 1" descr="Rectangle representing a balance showing 0.00g">
            <a:extLst>
              <a:ext uri="{FF2B5EF4-FFF2-40B4-BE49-F238E27FC236}">
                <a16:creationId xmlns:a16="http://schemas.microsoft.com/office/drawing/2014/main" id="{2E705EFD-32BE-FB4A-FC9E-996014DFDD80}"/>
              </a:ext>
            </a:extLst>
          </p:cNvPr>
          <p:cNvGrpSpPr/>
          <p:nvPr/>
        </p:nvGrpSpPr>
        <p:grpSpPr>
          <a:xfrm>
            <a:off x="838200" y="3111659"/>
            <a:ext cx="1636129" cy="525510"/>
            <a:chOff x="1117600" y="5791199"/>
            <a:chExt cx="2235200" cy="77946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204EBAD-DCF4-24FB-4688-31FD25C64F6D}"/>
                </a:ext>
              </a:extLst>
            </p:cNvPr>
            <p:cNvSpPr/>
            <p:nvPr/>
          </p:nvSpPr>
          <p:spPr>
            <a:xfrm>
              <a:off x="1117600" y="5986463"/>
              <a:ext cx="2235200" cy="58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" name="Rounded Rectangle 144">
              <a:extLst>
                <a:ext uri="{FF2B5EF4-FFF2-40B4-BE49-F238E27FC236}">
                  <a16:creationId xmlns:a16="http://schemas.microsoft.com/office/drawing/2014/main" id="{CA0614ED-BEA6-3092-994C-E4AE2E669F80}"/>
                </a:ext>
              </a:extLst>
            </p:cNvPr>
            <p:cNvSpPr/>
            <p:nvPr/>
          </p:nvSpPr>
          <p:spPr>
            <a:xfrm>
              <a:off x="1436914" y="6056313"/>
              <a:ext cx="1596571" cy="444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0.00 g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2E37850-91D0-D44D-FD4E-3384AC02D67D}"/>
                </a:ext>
              </a:extLst>
            </p:cNvPr>
            <p:cNvSpPr/>
            <p:nvPr/>
          </p:nvSpPr>
          <p:spPr>
            <a:xfrm>
              <a:off x="1306286" y="5791199"/>
              <a:ext cx="1857828" cy="1688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9" name="Right Arrow 90">
            <a:extLst>
              <a:ext uri="{FF2B5EF4-FFF2-40B4-BE49-F238E27FC236}">
                <a16:creationId xmlns:a16="http://schemas.microsoft.com/office/drawing/2014/main" id="{1483E997-DD3B-1377-805B-3AE2F45200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959554" y="1704880"/>
            <a:ext cx="1024387" cy="139337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1F7297-8AD7-C335-95DC-53E5A4FE5186}"/>
              </a:ext>
            </a:extLst>
          </p:cNvPr>
          <p:cNvSpPr txBox="1"/>
          <p:nvPr/>
        </p:nvSpPr>
        <p:spPr>
          <a:xfrm>
            <a:off x="213690" y="390801"/>
            <a:ext cx="3162555" cy="871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r>
              <a:rPr lang="en-GB" sz="2800" dirty="0">
                <a:sym typeface="Wingdings 2" panose="05020102010507070707" pitchFamily="18" charset="2"/>
              </a:rPr>
              <a:t></a:t>
            </a:r>
            <a:r>
              <a:rPr lang="en-GB" dirty="0">
                <a:sym typeface="Wingdings 2" panose="05020102010507070707" pitchFamily="18" charset="2"/>
              </a:rPr>
              <a:t> </a:t>
            </a:r>
            <a:r>
              <a:rPr lang="en-GB" sz="1600" dirty="0">
                <a:latin typeface="Century Gothic" panose="020B0502020202020204" pitchFamily="34" charset="0"/>
              </a:rPr>
              <a:t>1 </a:t>
            </a:r>
            <a:r>
              <a:rPr lang="en-GB" sz="1600" dirty="0" err="1">
                <a:latin typeface="Century Gothic" panose="020B0502020202020204" pitchFamily="34" charset="0"/>
              </a:rPr>
              <a:t>diferyn</a:t>
            </a:r>
            <a:r>
              <a:rPr lang="en-GB" sz="1600" dirty="0">
                <a:latin typeface="Century Gothic" panose="020B0502020202020204" pitchFamily="34" charset="0"/>
              </a:rPr>
              <a:t> o </a:t>
            </a:r>
            <a:r>
              <a:rPr lang="en-GB" sz="1600" dirty="0" err="1">
                <a:latin typeface="Century Gothic" panose="020B0502020202020204" pitchFamily="34" charset="0"/>
              </a:rPr>
              <a:t>ffenolffthalein</a:t>
            </a:r>
            <a:r>
              <a:rPr lang="en-GB" sz="1600" dirty="0">
                <a:latin typeface="Century Gothic" panose="020B0502020202020204" pitchFamily="34" charset="0"/>
              </a:rPr>
              <a:t>. </a:t>
            </a:r>
          </a:p>
          <a:p>
            <a:r>
              <a:rPr lang="en-GB" sz="1600" dirty="0" err="1">
                <a:latin typeface="Century Gothic" panose="020B0502020202020204" pitchFamily="34" charset="0"/>
              </a:rPr>
              <a:t>Cofnodwch</a:t>
            </a:r>
            <a:r>
              <a:rPr lang="en-GB" sz="1600" dirty="0">
                <a:latin typeface="Century Gothic" panose="020B0502020202020204" pitchFamily="34" charset="0"/>
              </a:rPr>
              <a:t> y mas, </a:t>
            </a:r>
            <a:r>
              <a:rPr lang="en-GB" sz="1600" b="1" dirty="0">
                <a:latin typeface="Century Gothic" panose="020B0502020202020204" pitchFamily="34" charset="0"/>
              </a:rPr>
              <a:t>M1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10" name="Bent Arrow 118">
            <a:extLst>
              <a:ext uri="{FF2B5EF4-FFF2-40B4-BE49-F238E27FC236}">
                <a16:creationId xmlns:a16="http://schemas.microsoft.com/office/drawing/2014/main" id="{E21C950D-90BA-6F9E-1179-D5465B994D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H="1">
            <a:off x="1765022" y="1479439"/>
            <a:ext cx="773442" cy="841159"/>
          </a:xfrm>
          <a:prstGeom prst="bentArrow">
            <a:avLst>
              <a:gd name="adj1" fmla="val 8078"/>
              <a:gd name="adj2" fmla="val 10481"/>
              <a:gd name="adj3" fmla="val 1818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E2D9C01-5C88-B3B8-45A4-CEF3DBF67F45}"/>
              </a:ext>
            </a:extLst>
          </p:cNvPr>
          <p:cNvSpPr txBox="1"/>
          <p:nvPr/>
        </p:nvSpPr>
        <p:spPr>
          <a:xfrm>
            <a:off x="2545564" y="1410854"/>
            <a:ext cx="2751852" cy="871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no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GB" dirty="0">
                <a:sym typeface="Wingdings 2" panose="05020102010507070707" pitchFamily="18" charset="2"/>
              </a:rPr>
              <a:t></a:t>
            </a:r>
            <a:r>
              <a:rPr lang="en-GB" sz="1600" dirty="0">
                <a:latin typeface="Century Gothic"/>
              </a:rPr>
              <a:t> 1cm</a:t>
            </a:r>
            <a:r>
              <a:rPr lang="en-GB" sz="1600" baseline="30000" dirty="0">
                <a:latin typeface="Century Gothic"/>
              </a:rPr>
              <a:t>3</a:t>
            </a:r>
            <a:r>
              <a:rPr lang="en-GB" sz="1600" dirty="0">
                <a:latin typeface="Century Gothic"/>
              </a:rPr>
              <a:t> o </a:t>
            </a:r>
            <a:r>
              <a:rPr lang="en-GB" sz="1600" dirty="0" err="1">
                <a:latin typeface="Century Gothic"/>
              </a:rPr>
              <a:t>finegr</a:t>
            </a:r>
            <a:r>
              <a:rPr lang="en-GB" sz="1600" dirty="0">
                <a:latin typeface="Century Gothic"/>
              </a:rPr>
              <a:t>. </a:t>
            </a:r>
            <a:r>
              <a:rPr lang="en-GB" sz="1600" dirty="0" err="1">
                <a:latin typeface="Century Gothic"/>
              </a:rPr>
              <a:t>Cofnodwch</a:t>
            </a:r>
            <a:r>
              <a:rPr lang="en-GB" sz="1600" dirty="0">
                <a:latin typeface="Century Gothic"/>
              </a:rPr>
              <a:t> y mas, </a:t>
            </a:r>
            <a:r>
              <a:rPr lang="en-GB" sz="1600" b="1" dirty="0">
                <a:latin typeface="Century Gothic"/>
              </a:rPr>
              <a:t>M2</a:t>
            </a:r>
            <a:r>
              <a:rPr lang="en-GB" sz="1600" dirty="0">
                <a:latin typeface="Century Gothic"/>
              </a:rPr>
              <a:t> </a:t>
            </a:r>
            <a:r>
              <a:rPr lang="en-GB" sz="2000" dirty="0">
                <a:latin typeface="Century Gothic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/>
            </a:endParaRPr>
          </a:p>
        </p:txBody>
      </p:sp>
      <p:sp>
        <p:nvSpPr>
          <p:cNvPr id="11" name="Freeform: Shape 10" descr="Dashed line showing break in page">
            <a:extLst>
              <a:ext uri="{FF2B5EF4-FFF2-40B4-BE49-F238E27FC236}">
                <a16:creationId xmlns:a16="http://schemas.microsoft.com/office/drawing/2014/main" id="{E72C8802-2EB7-2C7E-5FEE-663577269770}"/>
              </a:ext>
            </a:extLst>
          </p:cNvPr>
          <p:cNvSpPr/>
          <p:nvPr/>
        </p:nvSpPr>
        <p:spPr>
          <a:xfrm>
            <a:off x="-37515" y="81945"/>
            <a:ext cx="7352716" cy="4749269"/>
          </a:xfrm>
          <a:custGeom>
            <a:avLst/>
            <a:gdLst>
              <a:gd name="connsiteX0" fmla="*/ 0 w 7126542"/>
              <a:gd name="connsiteY0" fmla="*/ 3185559 h 3185559"/>
              <a:gd name="connsiteX1" fmla="*/ 1316736 w 7126542"/>
              <a:gd name="connsiteY1" fmla="*/ 2661303 h 3185559"/>
              <a:gd name="connsiteX2" fmla="*/ 3803904 w 7126542"/>
              <a:gd name="connsiteY2" fmla="*/ 2539383 h 3185559"/>
              <a:gd name="connsiteX3" fmla="*/ 6827520 w 7126542"/>
              <a:gd name="connsiteY3" fmla="*/ 222903 h 3185559"/>
              <a:gd name="connsiteX4" fmla="*/ 6851904 w 7126542"/>
              <a:gd name="connsiteY4" fmla="*/ 222903 h 3185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26542" h="3185559">
                <a:moveTo>
                  <a:pt x="0" y="3185559"/>
                </a:moveTo>
                <a:cubicBezTo>
                  <a:pt x="341376" y="2977279"/>
                  <a:pt x="682752" y="2768999"/>
                  <a:pt x="1316736" y="2661303"/>
                </a:cubicBezTo>
                <a:cubicBezTo>
                  <a:pt x="1950720" y="2553607"/>
                  <a:pt x="2885440" y="2945783"/>
                  <a:pt x="3803904" y="2539383"/>
                </a:cubicBezTo>
                <a:cubicBezTo>
                  <a:pt x="4722368" y="2132983"/>
                  <a:pt x="6827520" y="222903"/>
                  <a:pt x="6827520" y="222903"/>
                </a:cubicBezTo>
                <a:cubicBezTo>
                  <a:pt x="7335520" y="-163177"/>
                  <a:pt x="7093712" y="29863"/>
                  <a:pt x="6851904" y="222903"/>
                </a:cubicBezTo>
              </a:path>
            </a:pathLst>
          </a:custGeom>
          <a:noFill/>
          <a:ln w="571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 descr="Outline of a beaker containing a liquid">
            <a:extLst>
              <a:ext uri="{FF2B5EF4-FFF2-40B4-BE49-F238E27FC236}">
                <a16:creationId xmlns:a16="http://schemas.microsoft.com/office/drawing/2014/main" id="{1C5E8C20-52E6-EDF8-8BC9-239A1750077A}"/>
              </a:ext>
            </a:extLst>
          </p:cNvPr>
          <p:cNvGrpSpPr/>
          <p:nvPr/>
        </p:nvGrpSpPr>
        <p:grpSpPr>
          <a:xfrm>
            <a:off x="6096000" y="4414767"/>
            <a:ext cx="1402915" cy="1768650"/>
            <a:chOff x="6674476" y="980026"/>
            <a:chExt cx="1319412" cy="166337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CFB3F8-DD40-9157-9AC9-18ACF38E3253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" name="Freeform 54">
              <a:extLst>
                <a:ext uri="{FF2B5EF4-FFF2-40B4-BE49-F238E27FC236}">
                  <a16:creationId xmlns:a16="http://schemas.microsoft.com/office/drawing/2014/main" id="{8EEA2372-3B85-CEBC-3633-6A3E532BDBEC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18" name="Freeform 159" descr="Pipette going into beaker">
            <a:extLst>
              <a:ext uri="{FF2B5EF4-FFF2-40B4-BE49-F238E27FC236}">
                <a16:creationId xmlns:a16="http://schemas.microsoft.com/office/drawing/2014/main" id="{F21C78E1-FCCD-1EA2-3121-5A7F83BE45F7}"/>
              </a:ext>
            </a:extLst>
          </p:cNvPr>
          <p:cNvSpPr/>
          <p:nvPr/>
        </p:nvSpPr>
        <p:spPr>
          <a:xfrm rot="5400000">
            <a:off x="5282553" y="3595668"/>
            <a:ext cx="3127865" cy="354169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9" name="Rectangle 18" descr="Right side of clamp holding pipette">
            <a:extLst>
              <a:ext uri="{FF2B5EF4-FFF2-40B4-BE49-F238E27FC236}">
                <a16:creationId xmlns:a16="http://schemas.microsoft.com/office/drawing/2014/main" id="{2CA584AD-7565-13C3-79AF-61831AFFFA3C}"/>
              </a:ext>
            </a:extLst>
          </p:cNvPr>
          <p:cNvSpPr/>
          <p:nvPr/>
        </p:nvSpPr>
        <p:spPr>
          <a:xfrm>
            <a:off x="7122825" y="2194522"/>
            <a:ext cx="179036" cy="99330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 descr="Left side of clamp holding pipette">
            <a:extLst>
              <a:ext uri="{FF2B5EF4-FFF2-40B4-BE49-F238E27FC236}">
                <a16:creationId xmlns:a16="http://schemas.microsoft.com/office/drawing/2014/main" id="{741B5710-90AF-8742-F943-E90A27EBE349}"/>
              </a:ext>
            </a:extLst>
          </p:cNvPr>
          <p:cNvSpPr/>
          <p:nvPr/>
        </p:nvSpPr>
        <p:spPr>
          <a:xfrm>
            <a:off x="6391110" y="2208820"/>
            <a:ext cx="179036" cy="99330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Bent Arrow 118">
            <a:extLst>
              <a:ext uri="{FF2B5EF4-FFF2-40B4-BE49-F238E27FC236}">
                <a16:creationId xmlns:a16="http://schemas.microsoft.com/office/drawing/2014/main" id="{158BA017-D67D-71B3-0011-6812802617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H="1">
            <a:off x="6799417" y="1328649"/>
            <a:ext cx="773442" cy="841159"/>
          </a:xfrm>
          <a:prstGeom prst="bentArrow">
            <a:avLst>
              <a:gd name="adj1" fmla="val 8078"/>
              <a:gd name="adj2" fmla="val 10481"/>
              <a:gd name="adj3" fmla="val 1818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987BE3-2110-90DE-F626-8A550125A630}"/>
              </a:ext>
            </a:extLst>
          </p:cNvPr>
          <p:cNvSpPr txBox="1"/>
          <p:nvPr/>
        </p:nvSpPr>
        <p:spPr>
          <a:xfrm>
            <a:off x="7212343" y="751835"/>
            <a:ext cx="2974064" cy="871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GB" dirty="0">
                <a:sym typeface="Wingdings 2" panose="05020102010507070707" pitchFamily="18" charset="2"/>
              </a:rPr>
              <a:t> </a:t>
            </a:r>
            <a:r>
              <a:rPr lang="en-GB" sz="1600" dirty="0" err="1">
                <a:latin typeface="Century Gothic" panose="020B0502020202020204" pitchFamily="34" charset="0"/>
              </a:rPr>
              <a:t>Llenwch</a:t>
            </a:r>
            <a:r>
              <a:rPr lang="en-GB" sz="1600" dirty="0">
                <a:latin typeface="Century Gothic" panose="020B0502020202020204" pitchFamily="34" charset="0"/>
              </a:rPr>
              <a:t> y </a:t>
            </a:r>
            <a:r>
              <a:rPr lang="en-GB" sz="1600" dirty="0" err="1">
                <a:latin typeface="Century Gothic" panose="020B0502020202020204" pitchFamily="34" charset="0"/>
              </a:rPr>
              <a:t>bibed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gyda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hydoddiant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NaOH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498B8E-B48B-B0E9-3CE2-DDD1C528C2B8}"/>
              </a:ext>
            </a:extLst>
          </p:cNvPr>
          <p:cNvSpPr txBox="1"/>
          <p:nvPr/>
        </p:nvSpPr>
        <p:spPr>
          <a:xfrm>
            <a:off x="8503590" y="1768472"/>
            <a:ext cx="3427552" cy="871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GB" dirty="0">
                <a:sym typeface="Wingdings 2" panose="05020102010507070707" pitchFamily="18" charset="2"/>
              </a:rPr>
              <a:t>  </a:t>
            </a:r>
            <a:r>
              <a:rPr lang="en-GB" sz="1600" dirty="0" err="1">
                <a:latin typeface="Century Gothic" panose="020B0502020202020204" pitchFamily="34" charset="0"/>
              </a:rPr>
              <a:t>Clampiwch</a:t>
            </a:r>
            <a:r>
              <a:rPr lang="en-GB" sz="1600" dirty="0">
                <a:latin typeface="Century Gothic" panose="020B0502020202020204" pitchFamily="34" charset="0"/>
              </a:rPr>
              <a:t> y </a:t>
            </a:r>
            <a:r>
              <a:rPr lang="en-GB" sz="1600" dirty="0" err="1">
                <a:latin typeface="Century Gothic" panose="020B0502020202020204" pitchFamily="34" charset="0"/>
              </a:rPr>
              <a:t>bibed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yn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ysgafn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22" name="Bent Arrow 118">
            <a:extLst>
              <a:ext uri="{FF2B5EF4-FFF2-40B4-BE49-F238E27FC236}">
                <a16:creationId xmlns:a16="http://schemas.microsoft.com/office/drawing/2014/main" id="{4C302FA7-41EC-194A-E592-0E368D7B4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7315201" y="2730378"/>
            <a:ext cx="3085567" cy="47667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821F79C-3895-F883-34F8-B3C33A75474B}"/>
              </a:ext>
            </a:extLst>
          </p:cNvPr>
          <p:cNvSpPr txBox="1"/>
          <p:nvPr/>
        </p:nvSpPr>
        <p:spPr>
          <a:xfrm>
            <a:off x="9040232" y="3054535"/>
            <a:ext cx="2895366" cy="11892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GB" dirty="0">
                <a:sym typeface="Wingdings 2" panose="05020102010507070707" pitchFamily="18" charset="2"/>
              </a:rPr>
              <a:t> </a:t>
            </a:r>
            <a:r>
              <a:rPr lang="en-GB" dirty="0">
                <a:solidFill>
                  <a:srgbClr val="FF0000"/>
                </a:solidFill>
                <a:sym typeface="Wingdings 2" panose="05020102010507070707" pitchFamily="18" charset="2"/>
              </a:rPr>
              <a:t></a:t>
            </a:r>
            <a:r>
              <a:rPr lang="en-GB" dirty="0"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Tynhewch</a:t>
            </a:r>
            <a:r>
              <a:rPr lang="en-GB" sz="1600" dirty="0">
                <a:latin typeface="Century Gothic" panose="020B0502020202020204" pitchFamily="34" charset="0"/>
              </a:rPr>
              <a:t> y clamp </a:t>
            </a:r>
            <a:r>
              <a:rPr lang="en-GB" sz="1600" dirty="0" err="1">
                <a:latin typeface="Century Gothic" panose="020B0502020202020204" pitchFamily="34" charset="0"/>
              </a:rPr>
              <a:t>yn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ofalus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i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ychwanegu</a:t>
            </a:r>
            <a:r>
              <a:rPr lang="en-GB" sz="1600" dirty="0">
                <a:latin typeface="Century Gothic" panose="020B0502020202020204" pitchFamily="34" charset="0"/>
              </a:rPr>
              <a:t> un </a:t>
            </a:r>
            <a:r>
              <a:rPr lang="en-GB" sz="1600" dirty="0" err="1">
                <a:latin typeface="Century Gothic" panose="020B0502020202020204" pitchFamily="34" charset="0"/>
              </a:rPr>
              <a:t>diferyn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ar</a:t>
            </a:r>
            <a:r>
              <a:rPr lang="en-GB" sz="1600" dirty="0">
                <a:latin typeface="Century Gothic" panose="020B0502020202020204" pitchFamily="34" charset="0"/>
              </a:rPr>
              <a:t> y </a:t>
            </a:r>
            <a:r>
              <a:rPr lang="en-GB" sz="1600" dirty="0" err="1">
                <a:latin typeface="Century Gothic" panose="020B0502020202020204" pitchFamily="34" charset="0"/>
              </a:rPr>
              <a:t>tro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8EB53FF-BD29-31F6-68DC-60313EFDDD17}"/>
              </a:ext>
            </a:extLst>
          </p:cNvPr>
          <p:cNvSpPr txBox="1"/>
          <p:nvPr/>
        </p:nvSpPr>
        <p:spPr>
          <a:xfrm>
            <a:off x="9425354" y="4482664"/>
            <a:ext cx="2510244" cy="5835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GB" dirty="0">
                <a:sym typeface="Wingdings 2" panose="05020102010507070707" pitchFamily="18" charset="2"/>
              </a:rPr>
              <a:t> </a:t>
            </a:r>
            <a:r>
              <a:rPr lang="en-GB" dirty="0">
                <a:solidFill>
                  <a:srgbClr val="FF0000"/>
                </a:solidFill>
                <a:sym typeface="Wingdings 2" panose="05020102010507070707" pitchFamily="18" charset="2"/>
              </a:rPr>
              <a:t></a:t>
            </a:r>
            <a:r>
              <a:rPr lang="en-GB" dirty="0">
                <a:sym typeface="Wingdings 2" panose="05020102010507070707" pitchFamily="18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</a:rPr>
              <a:t>Troellwch</a:t>
            </a:r>
            <a:r>
              <a:rPr lang="en-GB" sz="1600" dirty="0">
                <a:latin typeface="Century Gothic" panose="020B0502020202020204" pitchFamily="34" charset="0"/>
              </a:rPr>
              <a:t> y </a:t>
            </a:r>
            <a:r>
              <a:rPr lang="en-GB" sz="1600" dirty="0" err="1">
                <a:latin typeface="Century Gothic" panose="020B0502020202020204" pitchFamily="34" charset="0"/>
              </a:rPr>
              <a:t>ffioll</a:t>
            </a:r>
            <a:r>
              <a:rPr lang="en-GB" sz="1600" dirty="0">
                <a:latin typeface="Century Gothic" panose="020B0502020202020204" pitchFamily="34" charset="0"/>
              </a:rPr>
              <a:t>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EBF524-846B-85B8-03E2-D6D996ADA6D1}"/>
              </a:ext>
            </a:extLst>
          </p:cNvPr>
          <p:cNvSpPr txBox="1"/>
          <p:nvPr/>
        </p:nvSpPr>
        <p:spPr>
          <a:xfrm>
            <a:off x="8662490" y="5317599"/>
            <a:ext cx="3273108" cy="9933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algn="ctr">
              <a:defRPr sz="2800"/>
            </a:lvl1pPr>
          </a:lstStyle>
          <a:p>
            <a:r>
              <a:rPr lang="en-GB" dirty="0">
                <a:sym typeface="Wingdings 2" panose="05020102010507070707" pitchFamily="18" charset="2"/>
              </a:rPr>
              <a:t>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Ailadroddwch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5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a </a:t>
            </a:r>
            <a:r>
              <a:rPr lang="en-GB" sz="1600" b="1" dirty="0">
                <a:solidFill>
                  <a:srgbClr val="FF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6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nes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bod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lliw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pinc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parhaol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. </a:t>
            </a:r>
            <a:r>
              <a:rPr lang="en-GB" sz="16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Cofnodwch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y mas, </a:t>
            </a:r>
            <a:r>
              <a:rPr lang="en-GB" sz="1600" b="1" dirty="0">
                <a:latin typeface="Century Gothic" panose="020B0502020202020204" pitchFamily="34" charset="0"/>
                <a:sym typeface="Wingdings" panose="05000000000000000000" pitchFamily="2" charset="2"/>
              </a:rPr>
              <a:t>M3</a:t>
            </a:r>
            <a:r>
              <a:rPr lang="en-GB" sz="1600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en-GB" sz="2000" dirty="0">
                <a:latin typeface="Century Gothic" panose="020B0502020202020204" pitchFamily="34" charset="0"/>
                <a:sym typeface="Wingdings" panose="05000000000000000000" pitchFamily="2" charset="2"/>
              </a:rPr>
              <a:t></a:t>
            </a:r>
            <a:endParaRPr lang="en-GB" sz="2000" dirty="0">
              <a:latin typeface="Century Gothic" panose="020B0502020202020204" pitchFamily="34" charset="0"/>
            </a:endParaRPr>
          </a:p>
          <a:p>
            <a:r>
              <a:rPr lang="en-GB" sz="1600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00" name="TextBox 9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64003" y="6033800"/>
            <a:ext cx="2739364" cy="7777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GB" sz="1400" b="1" dirty="0">
                <a:solidFill>
                  <a:srgbClr val="C00000"/>
                </a:solidFill>
                <a:latin typeface="Century Gothic"/>
                <a:sym typeface="Wingdings 2" panose="05020102010507070707" pitchFamily="18" charset="2"/>
              </a:rPr>
              <a:t>RSC </a:t>
            </a:r>
            <a:r>
              <a:rPr lang="en-GB" sz="1400" b="1" dirty="0" err="1">
                <a:solidFill>
                  <a:srgbClr val="C00000"/>
                </a:solidFill>
                <a:latin typeface="Century Gothic"/>
              </a:rPr>
              <a:t>cemeg</a:t>
            </a:r>
            <a:r>
              <a:rPr lang="en-GB" sz="1400" b="1" dirty="0">
                <a:solidFill>
                  <a:srgbClr val="C00000"/>
                </a:solidFill>
                <a:latin typeface="Century Gothic"/>
              </a:rPr>
              <a:t> </a:t>
            </a:r>
            <a:r>
              <a:rPr lang="en-GB" sz="1400" b="1" dirty="0" err="1">
                <a:solidFill>
                  <a:srgbClr val="C00000"/>
                </a:solidFill>
                <a:latin typeface="Century Gothic"/>
              </a:rPr>
              <a:t>graddfa</a:t>
            </a:r>
            <a:r>
              <a:rPr lang="en-GB" sz="1400" b="1" dirty="0">
                <a:solidFill>
                  <a:srgbClr val="C00000"/>
                </a:solidFill>
                <a:latin typeface="Century Gothic"/>
              </a:rPr>
              <a:t> micro</a:t>
            </a:r>
            <a:endParaRPr lang="en-GB" sz="1400" b="1" dirty="0">
              <a:solidFill>
                <a:srgbClr val="C00000"/>
              </a:solidFill>
              <a:latin typeface="Century Gothic"/>
              <a:sym typeface="Wingdings 2" panose="05020102010507070707" pitchFamily="18" charset="2"/>
            </a:endParaRPr>
          </a:p>
          <a:p>
            <a:r>
              <a:rPr lang="en-GB" sz="1400" b="1" dirty="0" err="1">
                <a:latin typeface="Century Gothic" panose="020B0502020202020204" pitchFamily="34" charset="0"/>
              </a:rPr>
              <a:t>Titradiad</a:t>
            </a:r>
            <a:endParaRPr lang="en-GB" sz="1400" b="1" dirty="0">
              <a:latin typeface="Century Gothic" panose="020B0502020202020204" pitchFamily="34" charset="0"/>
            </a:endParaRPr>
          </a:p>
          <a:p>
            <a:r>
              <a:rPr lang="en-GB" sz="1400" dirty="0" err="1">
                <a:effectLst/>
                <a:latin typeface="Century Gothic" panose="020B0502020202020204" pitchFamily="34" charset="0"/>
              </a:rPr>
              <a:t>Lawrlwytho</a:t>
            </a:r>
            <a:r>
              <a:rPr lang="en-GB" sz="1400" dirty="0">
                <a:effectLst/>
                <a:latin typeface="Century Gothic" panose="020B0502020202020204" pitchFamily="34" charset="0"/>
              </a:rPr>
              <a:t> o</a:t>
            </a:r>
            <a:r>
              <a:rPr lang="en-GB" sz="1400" u="none" dirty="0">
                <a:latin typeface="Century Gothic" panose="020B0502020202020204" pitchFamily="34" charset="0"/>
              </a:rPr>
              <a:t> </a:t>
            </a:r>
            <a:r>
              <a:rPr lang="en-GB" sz="1400" dirty="0">
                <a:latin typeface="Century Gothic"/>
                <a:sym typeface="Wingdings 2" panose="05020102010507070707" pitchFamily="18" charset="2"/>
                <a:hlinkClick r:id="rId3"/>
              </a:rPr>
              <a:t>rsc.li/4icIogx</a:t>
            </a:r>
            <a:endParaRPr lang="en-GB" sz="140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361460D-DEDE-FA39-D7F9-E7891E9E0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0713" y="6055867"/>
            <a:ext cx="835175" cy="777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hlinkClick r:id="rId5"/>
            <a:extLst>
              <a:ext uri="{FF2B5EF4-FFF2-40B4-BE49-F238E27FC236}">
                <a16:creationId xmlns:a16="http://schemas.microsoft.com/office/drawing/2014/main" id="{7F3FEE55-4A4C-859F-7023-829912061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8837" y="6422507"/>
            <a:ext cx="1233163" cy="43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64EA78F-AF38-594B-00E6-55EFB5B41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931" y="6085401"/>
            <a:ext cx="718669" cy="7186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CD4D9F12-A722-FC0A-9D08-A47FF53D29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/>
        </p:nvGrpSpPr>
        <p:grpSpPr>
          <a:xfrm rot="9877355" flipH="1">
            <a:off x="7859160" y="4714187"/>
            <a:ext cx="889000" cy="889000"/>
            <a:chOff x="3416300" y="2501900"/>
            <a:chExt cx="889000" cy="889000"/>
          </a:xfrm>
        </p:grpSpPr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3A59B0BA-BCA9-F403-B7F3-102CFDC696F0}"/>
                </a:ext>
              </a:extLst>
            </p:cNvPr>
            <p:cNvSpPr>
              <a:spLocks/>
            </p:cNvSpPr>
            <p:nvPr/>
          </p:nvSpPr>
          <p:spPr>
            <a:xfrm rot="13613037">
              <a:off x="3441700" y="2527300"/>
              <a:ext cx="889000" cy="8382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49A841B-502E-2B39-D280-365E5EDD8094}"/>
                </a:ext>
              </a:extLst>
            </p:cNvPr>
            <p:cNvCxnSpPr>
              <a:cxnSpLocks/>
            </p:cNvCxnSpPr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5EFE225-19D6-2BAF-4EE3-01E2C4DB85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522F44-545F-0B2B-DEA3-10899AB52301}"/>
                </a:ext>
              </a:extLst>
            </p:cNvPr>
            <p:cNvSpPr>
              <a:spLocks/>
            </p:cNvSpPr>
            <p:nvPr/>
          </p:nvSpPr>
          <p:spPr>
            <a:xfrm>
              <a:off x="3441700" y="2768600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39730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9AEF31871D1488CE76DAAD549738C" ma:contentTypeVersion="17" ma:contentTypeDescription="Create a new document." ma:contentTypeScope="" ma:versionID="dd32f7734da563801c50a67f3ca51d7f">
  <xsd:schema xmlns:xsd="http://www.w3.org/2001/XMLSchema" xmlns:xs="http://www.w3.org/2001/XMLSchema" xmlns:p="http://schemas.microsoft.com/office/2006/metadata/properties" xmlns:ns2="72ad90e4-f9f8-4758-a1e3-0a7f403e271e" xmlns:ns3="27e564b6-8a00-461c-8d45-4d4e49e620eb" targetNamespace="http://schemas.microsoft.com/office/2006/metadata/properties" ma:root="true" ma:fieldsID="3904ce9d5d0d0c785c6930ce28762cd2" ns2:_="" ns3:_="">
    <xsd:import namespace="72ad90e4-f9f8-4758-a1e3-0a7f403e271e"/>
    <xsd:import namespace="27e564b6-8a00-461c-8d45-4d4e49e620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ad90e4-f9f8-4758-a1e3-0a7f403e271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564b6-8a00-461c-8d45-4d4e49e620e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ae0381d-0c94-4a3f-aade-9a29dd7f4345}" ma:internalName="TaxCatchAll" ma:showField="CatchAllData" ma:web="27e564b6-8a00-461c-8d45-4d4e49e620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2ad90e4-f9f8-4758-a1e3-0a7f403e271e">
      <Terms xmlns="http://schemas.microsoft.com/office/infopath/2007/PartnerControls"/>
    </lcf76f155ced4ddcb4097134ff3c332f>
    <TaxCatchAll xmlns="27e564b6-8a00-461c-8d45-4d4e49e620e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0C1965-6782-4BE5-A8C8-525E69E6300B}">
  <ds:schemaRefs>
    <ds:schemaRef ds:uri="27e564b6-8a00-461c-8d45-4d4e49e620eb"/>
    <ds:schemaRef ds:uri="72ad90e4-f9f8-4758-a1e3-0a7f403e271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00960F0-ECAC-4E0E-B882-D59142520847}">
  <ds:schemaRefs>
    <ds:schemaRef ds:uri="72ad90e4-f9f8-4758-a1e3-0a7f403e271e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27e564b6-8a00-461c-8d45-4d4e49e620eb"/>
  </ds:schemaRefs>
</ds:datastoreItem>
</file>

<file path=customXml/itemProps3.xml><?xml version="1.0" encoding="utf-8"?>
<ds:datastoreItem xmlns:ds="http://schemas.openxmlformats.org/officeDocument/2006/customXml" ds:itemID="{EE3F6584-FC0E-4836-A64E-D446D265CC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1480</TotalTime>
  <Words>324</Words>
  <Application>Microsoft Office PowerPoint</Application>
  <PresentationFormat>Widescreen</PresentationFormat>
  <Paragraphs>46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Century Gothic</vt:lpstr>
      <vt:lpstr>Courier New</vt:lpstr>
      <vt:lpstr>Wingdings 2</vt:lpstr>
      <vt:lpstr>Office Theme</vt:lpstr>
      <vt:lpstr>Titradiad graddfa micro  Cyfarwyddiadau integredig  </vt:lpstr>
      <vt:lpstr>Cyfarwyddiadau Integredig </vt:lpstr>
      <vt:lpstr>Cyfarwyddiadau integredig: titradiad</vt:lpstr>
      <vt:lpstr>Cyfarwyddiadau integredig: titradiad 2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Microscale titration integrated instructions (Welsh)</dc:title>
  <dc:creator>Royal Society of Chemistry</dc:creator>
  <cp:keywords>microscale, titration, vinegar, experiment, practical, GCSE, volumetric, gravimetric, indicator</cp:keywords>
  <dc:description>From rsc.li/4icIogx, full technician notes and integrated instructions in English also available</dc:description>
  <cp:lastModifiedBy>Juliet Kennard</cp:lastModifiedBy>
  <cp:revision>13</cp:revision>
  <dcterms:created xsi:type="dcterms:W3CDTF">2017-10-18T10:44:09Z</dcterms:created>
  <dcterms:modified xsi:type="dcterms:W3CDTF">2025-02-18T15:52:08Z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0x010100B329AEF31871D1488CE76DAAD549738C</vt:lpwstr>
  </property>
  <property fmtid="{D5CDD505-2E9C-101B-9397-08002B2CF9AE}" pid="3" name="MediaServiceImageTags">
    <vt:lpwstr/>
  </property>
</Properties>
</file>